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9"/>
  </p:notesMasterIdLst>
  <p:handoutMasterIdLst>
    <p:handoutMasterId r:id="rId120"/>
  </p:handoutMasterIdLst>
  <p:sldIdLst>
    <p:sldId id="442" r:id="rId2"/>
    <p:sldId id="257" r:id="rId3"/>
    <p:sldId id="299" r:id="rId4"/>
    <p:sldId id="300" r:id="rId5"/>
    <p:sldId id="310" r:id="rId6"/>
    <p:sldId id="534" r:id="rId7"/>
    <p:sldId id="444" r:id="rId8"/>
    <p:sldId id="532" r:id="rId9"/>
    <p:sldId id="524" r:id="rId10"/>
    <p:sldId id="258" r:id="rId11"/>
    <p:sldId id="259" r:id="rId12"/>
    <p:sldId id="260" r:id="rId13"/>
    <p:sldId id="265" r:id="rId14"/>
    <p:sldId id="405" r:id="rId15"/>
    <p:sldId id="378" r:id="rId16"/>
    <p:sldId id="266" r:id="rId17"/>
    <p:sldId id="379" r:id="rId18"/>
    <p:sldId id="510" r:id="rId19"/>
    <p:sldId id="267" r:id="rId20"/>
    <p:sldId id="268" r:id="rId21"/>
    <p:sldId id="269" r:id="rId22"/>
    <p:sldId id="537" r:id="rId23"/>
    <p:sldId id="436" r:id="rId24"/>
    <p:sldId id="438" r:id="rId25"/>
    <p:sldId id="439" r:id="rId26"/>
    <p:sldId id="395" r:id="rId27"/>
    <p:sldId id="591" r:id="rId28"/>
    <p:sldId id="271" r:id="rId29"/>
    <p:sldId id="381" r:id="rId30"/>
    <p:sldId id="272" r:id="rId31"/>
    <p:sldId id="536" r:id="rId32"/>
    <p:sldId id="280" r:id="rId33"/>
    <p:sldId id="382" r:id="rId34"/>
    <p:sldId id="592" r:id="rId35"/>
    <p:sldId id="281" r:id="rId36"/>
    <p:sldId id="398" r:id="rId37"/>
    <p:sldId id="383" r:id="rId38"/>
    <p:sldId id="593" r:id="rId39"/>
    <p:sldId id="283" r:id="rId40"/>
    <p:sldId id="403" r:id="rId41"/>
    <p:sldId id="385" r:id="rId42"/>
    <p:sldId id="594" r:id="rId43"/>
    <p:sldId id="284" r:id="rId44"/>
    <p:sldId id="595" r:id="rId45"/>
    <p:sldId id="538" r:id="rId46"/>
    <p:sldId id="286" r:id="rId47"/>
    <p:sldId id="446" r:id="rId48"/>
    <p:sldId id="448" r:id="rId49"/>
    <p:sldId id="539" r:id="rId50"/>
    <p:sldId id="295" r:id="rId51"/>
    <p:sldId id="452" r:id="rId52"/>
    <p:sldId id="453" r:id="rId53"/>
    <p:sldId id="559" r:id="rId54"/>
    <p:sldId id="298" r:id="rId55"/>
    <p:sldId id="404" r:id="rId56"/>
    <p:sldId id="455" r:id="rId57"/>
    <p:sldId id="386" r:id="rId58"/>
    <p:sldId id="560" r:id="rId59"/>
    <p:sldId id="462" r:id="rId60"/>
    <p:sldId id="463" r:id="rId61"/>
    <p:sldId id="570" r:id="rId62"/>
    <p:sldId id="571" r:id="rId63"/>
    <p:sldId id="590" r:id="rId64"/>
    <p:sldId id="572" r:id="rId65"/>
    <p:sldId id="596" r:id="rId66"/>
    <p:sldId id="573" r:id="rId67"/>
    <p:sldId id="597" r:id="rId68"/>
    <p:sldId id="574" r:id="rId69"/>
    <p:sldId id="412" r:id="rId70"/>
    <p:sldId id="577" r:id="rId71"/>
    <p:sldId id="578" r:id="rId72"/>
    <p:sldId id="579" r:id="rId73"/>
    <p:sldId id="598" r:id="rId74"/>
    <p:sldId id="580" r:id="rId75"/>
    <p:sldId id="542" r:id="rId76"/>
    <p:sldId id="311" r:id="rId77"/>
    <p:sldId id="543" r:id="rId78"/>
    <p:sldId id="313" r:id="rId79"/>
    <p:sldId id="317" r:id="rId80"/>
    <p:sldId id="400" r:id="rId81"/>
    <p:sldId id="318" r:id="rId82"/>
    <p:sldId id="544" r:id="rId83"/>
    <p:sldId id="319" r:id="rId84"/>
    <p:sldId id="414" r:id="rId85"/>
    <p:sldId id="547" r:id="rId86"/>
    <p:sldId id="476" r:id="rId87"/>
    <p:sldId id="548" r:id="rId88"/>
    <p:sldId id="550" r:id="rId89"/>
    <p:sldId id="552" r:id="rId90"/>
    <p:sldId id="554" r:id="rId91"/>
    <p:sldId id="563" r:id="rId92"/>
    <p:sldId id="555" r:id="rId93"/>
    <p:sldId id="491" r:id="rId94"/>
    <p:sldId id="492" r:id="rId95"/>
    <p:sldId id="556" r:id="rId96"/>
    <p:sldId id="495" r:id="rId97"/>
    <p:sldId id="497" r:id="rId98"/>
    <p:sldId id="588" r:id="rId99"/>
    <p:sldId id="551" r:id="rId100"/>
    <p:sldId id="589" r:id="rId101"/>
    <p:sldId id="372" r:id="rId102"/>
    <p:sldId id="503" r:id="rId103"/>
    <p:sldId id="512" r:id="rId104"/>
    <p:sldId id="511" r:id="rId105"/>
    <p:sldId id="520" r:id="rId106"/>
    <p:sldId id="526" r:id="rId107"/>
    <p:sldId id="513" r:id="rId108"/>
    <p:sldId id="514" r:id="rId109"/>
    <p:sldId id="425" r:id="rId110"/>
    <p:sldId id="418" r:id="rId111"/>
    <p:sldId id="429" r:id="rId112"/>
    <p:sldId id="602" r:id="rId113"/>
    <p:sldId id="565" r:id="rId114"/>
    <p:sldId id="419" r:id="rId115"/>
    <p:sldId id="540" r:id="rId116"/>
    <p:sldId id="420" r:id="rId117"/>
    <p:sldId id="541" r:id="rId118"/>
  </p:sldIdLst>
  <p:sldSz cx="9144000" cy="6858000" type="screen4x3"/>
  <p:notesSz cx="6877050" cy="965676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1" autoAdjust="0"/>
    <p:restoredTop sz="94698" autoAdjust="0"/>
  </p:normalViewPr>
  <p:slideViewPr>
    <p:cSldViewPr>
      <p:cViewPr>
        <p:scale>
          <a:sx n="60" d="100"/>
          <a:sy n="60" d="100"/>
        </p:scale>
        <p:origin x="-4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FA808-42F0-4559-8C78-375615DF0F51}" type="datetimeFigureOut">
              <a:rPr lang="el-GR" smtClean="0"/>
              <a:pPr/>
              <a:t>12/11/2023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72575"/>
            <a:ext cx="2979738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5725" y="9172575"/>
            <a:ext cx="2979738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7A5CE-FA26-4289-A34E-EF8D114BA46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581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r">
              <a:defRPr sz="1200"/>
            </a:lvl1pPr>
          </a:lstStyle>
          <a:p>
            <a:fld id="{CE68C652-ECA8-4E39-A830-C023DE17759E}" type="datetimeFigureOut">
              <a:rPr lang="el-GR" smtClean="0"/>
              <a:pPr/>
              <a:t>12/11/2023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5525" y="723900"/>
            <a:ext cx="4826000" cy="3621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76" tIns="47238" rIns="94476" bIns="47238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705" y="4586963"/>
            <a:ext cx="5501640" cy="4345543"/>
          </a:xfrm>
          <a:prstGeom prst="rect">
            <a:avLst/>
          </a:prstGeom>
        </p:spPr>
        <p:txBody>
          <a:bodyPr vert="horz" lIns="94476" tIns="47238" rIns="94476" bIns="4723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5404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r">
              <a:defRPr sz="1200"/>
            </a:lvl1pPr>
          </a:lstStyle>
          <a:p>
            <a:fld id="{19A9DFC8-EC06-42F6-AB96-11D488FE698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174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32CEF78-BC83-44A7-B306-1A8E42B4F1B2}" type="slidenum">
              <a:rPr lang="el-GR" smtClean="0"/>
              <a:pPr eaLnBrk="1" hangingPunct="1"/>
              <a:t>103</a:t>
            </a:fld>
            <a:endParaRPr 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7616" indent="-29523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0948" indent="-2361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3327" indent="-2361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5706" indent="-2361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8085" indent="-236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70464" indent="-236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2843" indent="-236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15222" indent="-236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83B51E-8A9B-42A4-8653-6D1967138EC0}" type="slidenum">
              <a:rPr lang="el-GR" smtClean="0"/>
              <a:pPr eaLnBrk="1" hangingPunct="1"/>
              <a:t>113</a:t>
            </a:fld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3DEFE-476D-4A76-95FF-8014E61E7F2D}" type="datetime1">
              <a:rPr lang="el-GR" smtClean="0"/>
              <a:pPr/>
              <a:t>12/11/2023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C01D-0466-4190-9D99-D5B2E3BE07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75CD-112C-4270-A49F-0CC87E3605AD}" type="datetime1">
              <a:rPr lang="el-GR" smtClean="0"/>
              <a:pPr/>
              <a:t>12/11/2023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C01D-0466-4190-9D99-D5B2E3BE07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DF85-D7FB-416C-ACE4-CB11B7A5220D}" type="datetime1">
              <a:rPr lang="el-GR" smtClean="0"/>
              <a:pPr/>
              <a:t>12/11/2023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C01D-0466-4190-9D99-D5B2E3BE07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1A2F-F0B9-4680-A5F4-D983E8F3E73B}" type="datetime1">
              <a:rPr lang="el-GR" smtClean="0"/>
              <a:pPr/>
              <a:t>12/11/2023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C01D-0466-4190-9D99-D5B2E3BE07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9FF58-70CF-40F3-8FB4-41E047CBF76D}" type="datetime1">
              <a:rPr lang="el-GR" smtClean="0"/>
              <a:pPr/>
              <a:t>12/11/2023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C01D-0466-4190-9D99-D5B2E3BE07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0B0B0-3D1C-4671-9651-E921EAD7E784}" type="datetime1">
              <a:rPr lang="el-GR" smtClean="0"/>
              <a:pPr/>
              <a:t>12/11/2023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C01D-0466-4190-9D99-D5B2E3BE07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E59D8-AAC6-4B25-8C1C-3EE4757FD803}" type="datetime1">
              <a:rPr lang="el-GR" smtClean="0"/>
              <a:pPr/>
              <a:t>12/11/2023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C01D-0466-4190-9D99-D5B2E3BE07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4F98-BC12-4186-A22C-E1928FEFC9A6}" type="datetime1">
              <a:rPr lang="el-GR" smtClean="0"/>
              <a:pPr/>
              <a:t>12/11/2023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C01D-0466-4190-9D99-D5B2E3BE07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7A28-DD85-4446-9637-7EE8951D6D46}" type="datetime1">
              <a:rPr lang="el-GR" smtClean="0"/>
              <a:pPr/>
              <a:t>12/11/2023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C01D-0466-4190-9D99-D5B2E3BE07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EC06-1C07-495C-8E93-DA1BCA19CF13}" type="datetime1">
              <a:rPr lang="el-GR" smtClean="0"/>
              <a:pPr/>
              <a:t>12/11/2023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C01D-0466-4190-9D99-D5B2E3BE07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2DC7-4E9D-442F-8BBF-A3C7528574C3}" type="datetime1">
              <a:rPr lang="el-GR" smtClean="0"/>
              <a:pPr/>
              <a:t>12/11/2023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C01D-0466-4190-9D99-D5B2E3BE07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2397F-2DE3-429F-9773-A15E1FD7D165}" type="datetime1">
              <a:rPr lang="el-GR" smtClean="0"/>
              <a:pPr/>
              <a:t>12/11/2023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FC01D-0466-4190-9D99-D5B2E3BE07C9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gr/url?sa=i&amp;rct=j&amp;q=&amp;esrc=s&amp;source=images&amp;cd=&amp;ved=0ahUKEwiZiKPi7enZAhVB2RQKHV1vBBYQjRwIBg&amp;url=http://photodentro.pi.ac.cy/&amp;psig=AOvVaw1F_sYPkwGSrwU3kflUSOL2&amp;ust=1521049656939537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ianadipli@yahoo.g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Αποτέλεσμα εικόνας για παιδαγωγικό ινστιτούτο κύπρου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9120"/>
            <a:ext cx="914400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96" y="116632"/>
            <a:ext cx="9001000" cy="4824536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Τεχνικές Ενδυνάμωσης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των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Γονέων Σχετικά με τον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7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Σχολικό Εκφοβισμό</a:t>
            </a:r>
            <a:br>
              <a:rPr lang="el-GR" sz="7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600" b="1" dirty="0"/>
              <a:t/>
            </a:r>
            <a:br>
              <a:rPr lang="el-GR" sz="3600" b="1" dirty="0"/>
            </a:br>
            <a:r>
              <a:rPr lang="el-GR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Χριστιάνα </a:t>
            </a:r>
            <a:r>
              <a:rPr lang="el-GR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Δίπλη</a:t>
            </a:r>
            <a:br>
              <a:rPr lang="el-GR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altLang="en-US" sz="2700" b="1" dirty="0"/>
              <a:t>Εγγεγραμμένη Εκπαιδευτική / Σχολική Ψυχολόγος (Αρ. </a:t>
            </a:r>
            <a:r>
              <a:rPr lang="el-GR" altLang="en-US" sz="2700" b="1" dirty="0" err="1" smtClean="0"/>
              <a:t>εγγρ</a:t>
            </a:r>
            <a:r>
              <a:rPr lang="el-GR" altLang="en-US" sz="2700" b="1" dirty="0" smtClean="0"/>
              <a:t>. </a:t>
            </a:r>
            <a:r>
              <a:rPr lang="el-GR" altLang="en-US" sz="2700" b="1" dirty="0"/>
              <a:t>480)</a:t>
            </a:r>
            <a:br>
              <a:rPr lang="el-GR" altLang="en-US" sz="2700" b="1" dirty="0"/>
            </a:br>
            <a:r>
              <a:rPr lang="el-GR" sz="2700" b="1" dirty="0"/>
              <a:t>Συστημική Ψυχοθεραπεύτρια Παιδιών- Εφήβων- Ενηλίκων </a:t>
            </a:r>
            <a:r>
              <a:rPr lang="el-GR" sz="2700" b="1" dirty="0" smtClean="0"/>
              <a:t/>
            </a:r>
            <a:br>
              <a:rPr lang="el-GR" sz="2700" b="1" dirty="0" smtClean="0"/>
            </a:br>
            <a:r>
              <a:rPr lang="el-GR" sz="2700" b="1" dirty="0"/>
              <a:t>Λευκωσία – Λάρνακα - Αμμόχωστο</a:t>
            </a:r>
            <a:r>
              <a:rPr lang="el-GR" sz="2700" b="1" dirty="0" smtClean="0"/>
              <a:t/>
            </a:r>
            <a:br>
              <a:rPr lang="el-GR" sz="2700" b="1" dirty="0" smtClean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l-GR" altLang="en-US" sz="2400" b="1" dirty="0"/>
              <a:t/>
            </a:r>
            <a:br>
              <a:rPr lang="el-GR" altLang="en-US" sz="2400" b="1" dirty="0"/>
            </a:b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34C7-69EF-4705-8F75-77A9FF98459A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247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Σχολικός </a:t>
            </a:r>
            <a:r>
              <a:rPr lang="el-GR" b="1" dirty="0" smtClean="0"/>
              <a:t>εκφοβισμός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l-GR" b="1" dirty="0" smtClean="0"/>
              <a:t>Μελετήθηκε </a:t>
            </a:r>
            <a:r>
              <a:rPr lang="el-GR" dirty="0"/>
              <a:t>για πρώτη φορά το 1978 στη </a:t>
            </a:r>
            <a:r>
              <a:rPr lang="el-GR" dirty="0" smtClean="0"/>
              <a:t>Νορβηγία</a:t>
            </a:r>
            <a:endParaRPr lang="el-GR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  <a:buNone/>
            </a:pPr>
            <a:endParaRPr lang="el-GR" dirty="0" smtClean="0"/>
          </a:p>
          <a:p>
            <a:pPr>
              <a:lnSpc>
                <a:spcPct val="120000"/>
              </a:lnSpc>
            </a:pPr>
            <a:r>
              <a:rPr lang="el-GR" dirty="0" smtClean="0"/>
              <a:t>Ενώ </a:t>
            </a:r>
            <a:r>
              <a:rPr lang="el-GR" dirty="0"/>
              <a:t>σαν φαινόμενο </a:t>
            </a:r>
            <a:r>
              <a:rPr lang="el-GR" b="1" dirty="0"/>
              <a:t>επισημαίνεται και καταγράφεται </a:t>
            </a:r>
            <a:r>
              <a:rPr lang="el-GR" dirty="0"/>
              <a:t>τη δεκαετία του 1970,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θα πρέπει να θεωρηθεί ότι εμφανίζεται και τότε. </a:t>
            </a:r>
            <a:endParaRPr lang="el-GR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endParaRPr lang="el-GR" dirty="0"/>
          </a:p>
          <a:p>
            <a:pPr>
              <a:lnSpc>
                <a:spcPct val="120000"/>
              </a:lnSpc>
            </a:pPr>
            <a:r>
              <a:rPr lang="el-GR" dirty="0" smtClean="0"/>
              <a:t>Αποτελεί </a:t>
            </a:r>
            <a:r>
              <a:rPr lang="el-GR" dirty="0"/>
              <a:t>μια ακόμη </a:t>
            </a:r>
            <a:r>
              <a:rPr lang="el-GR" b="1" dirty="0"/>
              <a:t>έκφραση της βίαιης συμπεριφορά</a:t>
            </a:r>
            <a:r>
              <a:rPr lang="el-GR" dirty="0"/>
              <a:t>ς η οποία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υπάρχει με τη γέννηση του ανθρώπου. </a:t>
            </a:r>
            <a:endParaRPr lang="el-GR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endParaRPr lang="el-GR" dirty="0"/>
          </a:p>
          <a:p>
            <a:pPr>
              <a:lnSpc>
                <a:spcPct val="120000"/>
              </a:lnSpc>
            </a:pP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εκφοβισμός δεν συμβαίνει μόνο </a:t>
            </a:r>
            <a:r>
              <a:rPr lang="el-GR" dirty="0"/>
              <a:t>στο σχολείο αλλά και στο σπίτι, στη δουλειά, στον αθλητισμό, στις φυλακές, στο στρατό, ανάμεσα στα </a:t>
            </a:r>
            <a:r>
              <a:rPr lang="el-GR" dirty="0" smtClean="0"/>
              <a:t>κράτη κτλ.</a:t>
            </a:r>
          </a:p>
          <a:p>
            <a:pPr>
              <a:lnSpc>
                <a:spcPct val="120000"/>
              </a:lnSpc>
              <a:buNone/>
            </a:pPr>
            <a:endParaRPr lang="el-GR" dirty="0"/>
          </a:p>
          <a:p>
            <a:pPr>
              <a:lnSpc>
                <a:spcPct val="120000"/>
              </a:lnSpc>
            </a:pPr>
            <a:r>
              <a:rPr lang="el-GR" dirty="0" smtClean="0"/>
              <a:t> </a:t>
            </a:r>
            <a:r>
              <a:rPr lang="el-GR" b="1" dirty="0"/>
              <a:t>Όπου, δηλαδή, άνθρωποι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 διαφορετική δύναμη </a:t>
            </a:r>
            <a:r>
              <a:rPr lang="el-GR" b="1" dirty="0"/>
              <a:t>έρχονται σε επαφή και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θέλουν να κυριαρχήσουν</a:t>
            </a:r>
            <a:r>
              <a:rPr lang="el-GR" b="1" dirty="0"/>
              <a:t>.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>Περίληψη </a:t>
            </a:r>
            <a:br>
              <a:rPr lang="el-GR" b="1" dirty="0" smtClean="0"/>
            </a:b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688632"/>
          </a:xfrm>
        </p:spPr>
        <p:txBody>
          <a:bodyPr>
            <a:normAutofit fontScale="92500" lnSpcReduction="10000"/>
          </a:bodyPr>
          <a:lstStyle/>
          <a:p>
            <a:r>
              <a:rPr lang="el-GR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 εκφοβισμός δεν σταματά</a:t>
            </a:r>
            <a:r>
              <a:rPr lang="el-GR" sz="2600" dirty="0" smtClean="0"/>
              <a:t>, αν οι προσπάθειές μας </a:t>
            </a:r>
          </a:p>
          <a:p>
            <a:endParaRPr lang="el-GR" sz="2400" dirty="0" smtClean="0"/>
          </a:p>
          <a:p>
            <a:pPr lvl="2"/>
            <a:r>
              <a:rPr lang="el-GR" sz="2600" dirty="0" smtClean="0"/>
              <a:t>δεν έχουν </a:t>
            </a:r>
            <a:r>
              <a:rPr lang="el-GR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διάρκεια </a:t>
            </a:r>
          </a:p>
          <a:p>
            <a:pPr lvl="1">
              <a:buNone/>
            </a:pPr>
            <a:endParaRPr lang="el-GR" sz="2600" b="1" dirty="0" smtClean="0"/>
          </a:p>
          <a:p>
            <a:pPr lvl="2"/>
            <a:r>
              <a:rPr lang="el-GR" sz="2600" dirty="0" smtClean="0"/>
              <a:t>και δεν είναι </a:t>
            </a:r>
            <a:r>
              <a:rPr lang="el-GR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συστηματικές.</a:t>
            </a:r>
            <a:r>
              <a:rPr lang="el-GR" sz="2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endParaRPr lang="el-GR" sz="2400" dirty="0" smtClean="0"/>
          </a:p>
          <a:p>
            <a:pPr>
              <a:buNone/>
            </a:pPr>
            <a:endParaRPr lang="el-GR" sz="2400" dirty="0"/>
          </a:p>
          <a:p>
            <a:r>
              <a:rPr lang="el-GR" sz="2600" dirty="0" smtClean="0"/>
              <a:t>Ακόμα και αν τα ποσοστά στο σχολείο σας δεν είναι μεγάλα,</a:t>
            </a:r>
          </a:p>
          <a:p>
            <a:pPr>
              <a:buNone/>
            </a:pPr>
            <a:r>
              <a:rPr lang="el-GR" sz="2600" dirty="0" smtClean="0"/>
              <a:t> </a:t>
            </a:r>
          </a:p>
          <a:p>
            <a:pPr lvl="2"/>
            <a:r>
              <a:rPr lang="el-GR" dirty="0" smtClean="0"/>
              <a:t>τέτοιες δραστηριότητες 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εμποδίζουν</a:t>
            </a:r>
            <a:r>
              <a:rPr lang="el-GR" dirty="0" smtClean="0"/>
              <a:t> την εμφάνιση του εκφοβισμού</a:t>
            </a:r>
          </a:p>
          <a:p>
            <a:pPr lvl="2"/>
            <a:endParaRPr lang="el-GR" dirty="0" smtClean="0"/>
          </a:p>
          <a:p>
            <a:pPr lvl="2"/>
            <a:r>
              <a:rPr lang="el-GR" dirty="0" smtClean="0"/>
              <a:t>και βοηθούν όλα τα παιδιά να 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νιώσουν ασφάλεια </a:t>
            </a:r>
            <a:r>
              <a:rPr lang="el-GR" dirty="0" smtClean="0"/>
              <a:t>στο σχολείο</a:t>
            </a:r>
          </a:p>
          <a:p>
            <a:pPr lvl="2"/>
            <a:endParaRPr lang="el-GR" dirty="0" smtClean="0"/>
          </a:p>
          <a:p>
            <a:pPr lvl="2"/>
            <a:r>
              <a:rPr lang="el-GR" dirty="0" smtClean="0"/>
              <a:t> και να αποκτήσουν 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καλύτερες σχέσεις </a:t>
            </a:r>
            <a:r>
              <a:rPr lang="el-GR" dirty="0" smtClean="0"/>
              <a:t>με τους συμμαθητές τους.</a:t>
            </a:r>
          </a:p>
          <a:p>
            <a:endParaRPr lang="el-GR" dirty="0"/>
          </a:p>
        </p:txBody>
      </p:sp>
      <p:pic>
        <p:nvPicPr>
          <p:cNvPr id="4" name="rg_hi" descr="http://t1.gstatic.com/images?q=tbn:ANd9GcQV_5wc6jJnyFA6S39GNehtmSH3QigAGGf4wgbtraS_yITLonM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412776"/>
            <a:ext cx="381642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197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Περίληψη </a:t>
            </a:r>
            <a:br>
              <a:rPr lang="el-GR" b="1" dirty="0" smtClean="0"/>
            </a:b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692696"/>
            <a:ext cx="9036496" cy="616530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l-GR" sz="2600" dirty="0"/>
              <a:t>Ο σχολικός εκφοβισμός αποτελεί ένα </a:t>
            </a:r>
            <a:r>
              <a:rPr lang="el-GR" sz="2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σοβαρό κοινωνικό πρόβλημα </a:t>
            </a:r>
            <a:endParaRPr lang="el-GR" sz="26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20000"/>
              </a:lnSpc>
            </a:pPr>
            <a:r>
              <a:rPr lang="el-GR" sz="2600" dirty="0" smtClean="0"/>
              <a:t>που </a:t>
            </a:r>
            <a:r>
              <a:rPr lang="el-GR" sz="2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ταλαιπωρεί πολλά παιδιά, γονείς, το σχολείο, αλλά και την κοινωνία</a:t>
            </a:r>
            <a:r>
              <a:rPr lang="el-GR" sz="2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l-GR" sz="2400" dirty="0"/>
          </a:p>
          <a:p>
            <a:pPr>
              <a:lnSpc>
                <a:spcPct val="120000"/>
              </a:lnSpc>
            </a:pPr>
            <a:r>
              <a:rPr lang="el-GR" sz="2600" dirty="0" smtClean="0"/>
              <a:t>Μπορεί </a:t>
            </a:r>
            <a:r>
              <a:rPr lang="el-GR" sz="2600" dirty="0"/>
              <a:t>να έχει </a:t>
            </a:r>
            <a:r>
              <a:rPr lang="el-GR" sz="2600" b="1" dirty="0"/>
              <a:t>σοβαρές αρνητικές συνέπειες που διαρκούν </a:t>
            </a:r>
            <a:r>
              <a:rPr lang="el-GR" sz="2600" dirty="0"/>
              <a:t>και γι’ αυτό χρειάζεται </a:t>
            </a:r>
            <a:r>
              <a:rPr lang="el-GR" sz="2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έγκαιρη και συστηματική αντιμετώπιση</a:t>
            </a:r>
            <a:r>
              <a:rPr lang="el-GR" sz="2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l-GR" sz="2200" dirty="0"/>
          </a:p>
          <a:p>
            <a:r>
              <a:rPr lang="el-GR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Ο εκφοβισμός μπορεί να συμβεί στον καθένα</a:t>
            </a:r>
            <a:r>
              <a:rPr lang="el-GR" sz="2200" b="1" dirty="0"/>
              <a:t>. </a:t>
            </a:r>
            <a:endParaRPr lang="el-GR" sz="2200" b="1" dirty="0" smtClean="0"/>
          </a:p>
          <a:p>
            <a:endParaRPr lang="el-GR" sz="2200" dirty="0"/>
          </a:p>
          <a:p>
            <a:pPr>
              <a:lnSpc>
                <a:spcPct val="120000"/>
              </a:lnSpc>
            </a:pPr>
            <a:r>
              <a:rPr lang="el-GR" sz="2600" b="1" dirty="0" smtClean="0"/>
              <a:t>Είναι </a:t>
            </a:r>
            <a:r>
              <a:rPr lang="el-GR" sz="2600" b="1" dirty="0"/>
              <a:t>υπόθεση που </a:t>
            </a:r>
            <a:r>
              <a:rPr lang="el-GR" sz="2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αφορά όλα τα παιδιά</a:t>
            </a:r>
            <a:r>
              <a:rPr lang="el-GR" sz="26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el-GR" sz="2600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20000"/>
              </a:lnSpc>
            </a:pPr>
            <a:r>
              <a:rPr lang="el-GR" sz="2600" dirty="0" smtClean="0"/>
              <a:t>τα παιδιά που </a:t>
            </a:r>
            <a:r>
              <a:rPr lang="el-GR" sz="2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εκφοβίζουν</a:t>
            </a:r>
            <a:r>
              <a:rPr lang="el-GR" sz="26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sz="2600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20000"/>
              </a:lnSpc>
            </a:pPr>
            <a:r>
              <a:rPr lang="el-GR" sz="2600" dirty="0" smtClean="0"/>
              <a:t>ή </a:t>
            </a:r>
            <a:r>
              <a:rPr lang="el-GR" sz="2600" dirty="0"/>
              <a:t>τα παιδιά που </a:t>
            </a:r>
            <a:r>
              <a:rPr lang="el-GR" sz="2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εκφοβίζονται</a:t>
            </a:r>
            <a:r>
              <a:rPr lang="el-GR" sz="2600" dirty="0" smtClean="0"/>
              <a:t> </a:t>
            </a:r>
          </a:p>
          <a:p>
            <a:pPr lvl="1">
              <a:lnSpc>
                <a:spcPct val="120000"/>
              </a:lnSpc>
            </a:pPr>
            <a:r>
              <a:rPr lang="el-GR" sz="2600" dirty="0" smtClean="0"/>
              <a:t>αλλά </a:t>
            </a:r>
            <a:r>
              <a:rPr lang="el-GR" sz="2600" dirty="0"/>
              <a:t>και όσα </a:t>
            </a:r>
            <a:r>
              <a:rPr lang="el-GR" sz="2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βλέπου</a:t>
            </a:r>
            <a:r>
              <a:rPr lang="el-GR" sz="2600" b="1" dirty="0"/>
              <a:t>ν</a:t>
            </a:r>
            <a:r>
              <a:rPr lang="el-GR" sz="2600" dirty="0"/>
              <a:t> να συμβαίνουν περιστατικά εκφοβισμού στο σχολείο τους. </a:t>
            </a:r>
            <a:endParaRPr lang="el-GR" sz="2600" dirty="0" smtClean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5" name="rg_hi" descr="http://t2.gstatic.com/images?q=tbn:ANd9GcT0UyHrkaVqkPuCAT7L5RVCRUUsaA9VWBOOxWeKMCw6DDLw4-wnUw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3356992"/>
            <a:ext cx="187220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Περίληψη </a:t>
            </a:r>
            <a:br>
              <a:rPr lang="el-GR" b="1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60486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Ως γονιός </a:t>
            </a:r>
            <a:r>
              <a:rPr lang="el-GR" sz="2600" dirty="0" smtClean="0"/>
              <a:t>για να αντιμετωπίσεις το φαινόμενο αυτό πρέπει </a:t>
            </a:r>
          </a:p>
          <a:p>
            <a:pPr lvl="1">
              <a:lnSpc>
                <a:spcPct val="150000"/>
              </a:lnSpc>
            </a:pPr>
            <a:r>
              <a:rPr lang="el-GR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ξέρεις  για τον εκφοβισμό</a:t>
            </a:r>
          </a:p>
          <a:p>
            <a:pPr lvl="1">
              <a:lnSpc>
                <a:spcPct val="150000"/>
              </a:lnSpc>
            </a:pPr>
            <a:r>
              <a:rPr lang="el-GR" sz="2600" dirty="0" smtClean="0"/>
              <a:t>να ξέρεις  με </a:t>
            </a:r>
            <a:r>
              <a:rPr lang="el-GR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ποιους τρόπους </a:t>
            </a:r>
            <a:r>
              <a:rPr lang="el-GR" sz="2600" dirty="0" smtClean="0"/>
              <a:t>τα παιδιά εκφοβίζουν </a:t>
            </a:r>
          </a:p>
          <a:p>
            <a:pPr lvl="1">
              <a:lnSpc>
                <a:spcPct val="150000"/>
              </a:lnSpc>
            </a:pPr>
            <a:r>
              <a:rPr lang="el-GR" sz="2600" dirty="0"/>
              <a:t>να ξέρεις </a:t>
            </a:r>
            <a:r>
              <a:rPr lang="el-GR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 ποιους λόγους</a:t>
            </a:r>
            <a:r>
              <a:rPr lang="el-GR" sz="2600" dirty="0"/>
              <a:t> </a:t>
            </a:r>
            <a:r>
              <a:rPr lang="el-GR" sz="2600" dirty="0" smtClean="0"/>
              <a:t>εκφοβίζονται </a:t>
            </a:r>
            <a:endParaRPr lang="el-GR" sz="2600" dirty="0"/>
          </a:p>
          <a:p>
            <a:pPr lvl="1">
              <a:lnSpc>
                <a:spcPct val="150000"/>
              </a:lnSpc>
            </a:pPr>
            <a:r>
              <a:rPr lang="el-GR" sz="2600" dirty="0" smtClean="0"/>
              <a:t>ποιες είναι οι </a:t>
            </a:r>
            <a:r>
              <a:rPr lang="el-GR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συνέπειες </a:t>
            </a:r>
          </a:p>
          <a:p>
            <a:pPr lvl="1">
              <a:lnSpc>
                <a:spcPct val="150000"/>
              </a:lnSpc>
            </a:pPr>
            <a:r>
              <a:rPr lang="el-GR" sz="2600" dirty="0" smtClean="0"/>
              <a:t>και τι </a:t>
            </a:r>
            <a:r>
              <a:rPr lang="el-GR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πρέπει να κάνεις </a:t>
            </a:r>
            <a:r>
              <a:rPr lang="el-GR" sz="2600" dirty="0" smtClean="0"/>
              <a:t>για να αντιμετωπίσεις αυτό το πρόβλημα.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719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-Right Arrow 3"/>
          <p:cNvSpPr/>
          <p:nvPr/>
        </p:nvSpPr>
        <p:spPr>
          <a:xfrm>
            <a:off x="3203575" y="765175"/>
            <a:ext cx="2952750" cy="43180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5" name="Right Brace 4"/>
          <p:cNvSpPr/>
          <p:nvPr/>
        </p:nvSpPr>
        <p:spPr>
          <a:xfrm>
            <a:off x="6261100" y="3557588"/>
            <a:ext cx="792163" cy="2420937"/>
          </a:xfrm>
          <a:prstGeom prst="rightBrace">
            <a:avLst>
              <a:gd name="adj1" fmla="val 16672"/>
              <a:gd name="adj2" fmla="val 49354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6" name="Curved Left Arrow 5"/>
          <p:cNvSpPr/>
          <p:nvPr/>
        </p:nvSpPr>
        <p:spPr>
          <a:xfrm>
            <a:off x="7451725" y="1844675"/>
            <a:ext cx="1370013" cy="327342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5463" y="3203575"/>
            <a:ext cx="1730375" cy="369888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latin typeface="+mn-lt"/>
                <a:cs typeface="+mn-cs"/>
              </a:rPr>
              <a:t>   </a:t>
            </a:r>
            <a:r>
              <a:rPr lang="en-US" b="1" dirty="0">
                <a:latin typeface="+mn-lt"/>
                <a:cs typeface="+mn-cs"/>
              </a:rPr>
              <a:t>3. </a:t>
            </a:r>
            <a:r>
              <a:rPr lang="el-GR" b="1" dirty="0">
                <a:latin typeface="+mn-lt"/>
                <a:cs typeface="+mn-cs"/>
              </a:rPr>
              <a:t>Παρέμβαση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779838" y="1773238"/>
            <a:ext cx="2447925" cy="431800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0" name="Left Arrow 9"/>
          <p:cNvSpPr/>
          <p:nvPr/>
        </p:nvSpPr>
        <p:spPr>
          <a:xfrm>
            <a:off x="3276600" y="2413000"/>
            <a:ext cx="2230438" cy="43180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1" name="Curved Right Arrow 10"/>
          <p:cNvSpPr/>
          <p:nvPr/>
        </p:nvSpPr>
        <p:spPr>
          <a:xfrm>
            <a:off x="323850" y="1916113"/>
            <a:ext cx="1079500" cy="2952750"/>
          </a:xfrm>
          <a:prstGeom prst="curv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4213" y="2997200"/>
            <a:ext cx="1730375" cy="369888"/>
          </a:xfrm>
          <a:prstGeom prst="rect">
            <a:avLst/>
          </a:prstGeom>
          <a:solidFill>
            <a:srgbClr val="7030A0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latin typeface="+mn-lt"/>
                <a:cs typeface="+mn-cs"/>
              </a:rPr>
              <a:t>  </a:t>
            </a:r>
            <a:r>
              <a:rPr lang="en-US" b="1" dirty="0">
                <a:latin typeface="+mn-lt"/>
                <a:cs typeface="+mn-cs"/>
              </a:rPr>
              <a:t>2.</a:t>
            </a:r>
            <a:r>
              <a:rPr lang="el-GR" b="1" dirty="0">
                <a:latin typeface="+mn-lt"/>
                <a:cs typeface="+mn-cs"/>
              </a:rPr>
              <a:t>  Παρέμβαση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08400" y="404813"/>
            <a:ext cx="1943100" cy="36988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latin typeface="+mn-lt"/>
                <a:cs typeface="+mn-cs"/>
              </a:rPr>
              <a:t>  </a:t>
            </a:r>
            <a:r>
              <a:rPr lang="en-US" b="1" dirty="0">
                <a:latin typeface="+mn-lt"/>
                <a:cs typeface="+mn-cs"/>
              </a:rPr>
              <a:t>4. </a:t>
            </a:r>
            <a:r>
              <a:rPr lang="el-GR" b="1" dirty="0">
                <a:latin typeface="+mn-lt"/>
                <a:cs typeface="+mn-cs"/>
              </a:rPr>
              <a:t>  Παρέμβαση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48038" y="1773238"/>
            <a:ext cx="1728787" cy="3683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latin typeface="+mn-lt"/>
                <a:cs typeface="+mn-cs"/>
              </a:rPr>
              <a:t>  </a:t>
            </a:r>
            <a:r>
              <a:rPr lang="en-US" b="1" dirty="0">
                <a:latin typeface="+mn-lt"/>
                <a:cs typeface="+mn-cs"/>
              </a:rPr>
              <a:t>1.</a:t>
            </a:r>
            <a:r>
              <a:rPr lang="el-GR" b="1" dirty="0">
                <a:latin typeface="+mn-lt"/>
                <a:cs typeface="+mn-cs"/>
              </a:rPr>
              <a:t>  Παρέμβαση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4663" y="2420938"/>
            <a:ext cx="2016125" cy="369887"/>
          </a:xfrm>
          <a:prstGeom prst="rect">
            <a:avLst/>
          </a:prstGeom>
          <a:solidFill>
            <a:srgbClr val="00B050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latin typeface="+mn-lt"/>
                <a:cs typeface="+mn-cs"/>
              </a:rPr>
              <a:t>   </a:t>
            </a:r>
            <a:r>
              <a:rPr lang="en-US" b="1" dirty="0">
                <a:latin typeface="+mn-lt"/>
                <a:cs typeface="+mn-cs"/>
              </a:rPr>
              <a:t>5. </a:t>
            </a:r>
            <a:r>
              <a:rPr lang="el-GR" b="1" dirty="0">
                <a:latin typeface="+mn-lt"/>
                <a:cs typeface="+mn-cs"/>
              </a:rPr>
              <a:t> Παρέμβαση</a:t>
            </a:r>
          </a:p>
        </p:txBody>
      </p:sp>
      <p:sp>
        <p:nvSpPr>
          <p:cNvPr id="18" name="Rectangular Callout 17"/>
          <p:cNvSpPr/>
          <p:nvPr/>
        </p:nvSpPr>
        <p:spPr>
          <a:xfrm>
            <a:off x="3851275" y="2997200"/>
            <a:ext cx="1441450" cy="503238"/>
          </a:xfrm>
          <a:prstGeom prst="wedgeRectCallout">
            <a:avLst>
              <a:gd name="adj1" fmla="val -47159"/>
              <a:gd name="adj2" fmla="val -11752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OBPP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19" name="Plus 18"/>
          <p:cNvSpPr/>
          <p:nvPr/>
        </p:nvSpPr>
        <p:spPr>
          <a:xfrm>
            <a:off x="179388" y="1773238"/>
            <a:ext cx="649287" cy="503237"/>
          </a:xfrm>
          <a:prstGeom prst="mathPlu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20" name="Plus 19"/>
          <p:cNvSpPr/>
          <p:nvPr/>
        </p:nvSpPr>
        <p:spPr>
          <a:xfrm>
            <a:off x="6732588" y="4797425"/>
            <a:ext cx="647700" cy="503238"/>
          </a:xfrm>
          <a:prstGeom prst="mathPlu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21" name="Plus 20"/>
          <p:cNvSpPr/>
          <p:nvPr/>
        </p:nvSpPr>
        <p:spPr>
          <a:xfrm>
            <a:off x="2627313" y="1700213"/>
            <a:ext cx="649287" cy="431800"/>
          </a:xfrm>
          <a:prstGeom prst="mathPlus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22" name="Plus 21"/>
          <p:cNvSpPr/>
          <p:nvPr/>
        </p:nvSpPr>
        <p:spPr>
          <a:xfrm>
            <a:off x="2627313" y="2349500"/>
            <a:ext cx="649287" cy="503238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23" name="Plus 22"/>
          <p:cNvSpPr/>
          <p:nvPr/>
        </p:nvSpPr>
        <p:spPr>
          <a:xfrm>
            <a:off x="2484438" y="692150"/>
            <a:ext cx="647700" cy="504825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24" name="Plus 23"/>
          <p:cNvSpPr/>
          <p:nvPr/>
        </p:nvSpPr>
        <p:spPr>
          <a:xfrm>
            <a:off x="395288" y="4724400"/>
            <a:ext cx="649287" cy="504825"/>
          </a:xfrm>
          <a:prstGeom prst="mathPlu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35" name="Not Equal 34"/>
          <p:cNvSpPr/>
          <p:nvPr/>
        </p:nvSpPr>
        <p:spPr>
          <a:xfrm>
            <a:off x="4140200" y="1125538"/>
            <a:ext cx="914400" cy="503237"/>
          </a:xfrm>
          <a:prstGeom prst="mathNot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schemeClr val="tx1"/>
              </a:solidFill>
            </a:endParaRPr>
          </a:p>
        </p:txBody>
      </p:sp>
      <p:sp>
        <p:nvSpPr>
          <p:cNvPr id="36" name="Minus 35"/>
          <p:cNvSpPr/>
          <p:nvPr/>
        </p:nvSpPr>
        <p:spPr>
          <a:xfrm>
            <a:off x="6300788" y="692150"/>
            <a:ext cx="863600" cy="649288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38" name="Minus 37"/>
          <p:cNvSpPr/>
          <p:nvPr/>
        </p:nvSpPr>
        <p:spPr>
          <a:xfrm>
            <a:off x="6372225" y="1700213"/>
            <a:ext cx="865188" cy="647700"/>
          </a:xfrm>
          <a:prstGeom prst="mathMinus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39" name="Minus 38"/>
          <p:cNvSpPr/>
          <p:nvPr/>
        </p:nvSpPr>
        <p:spPr>
          <a:xfrm>
            <a:off x="6372225" y="2276475"/>
            <a:ext cx="863600" cy="647700"/>
          </a:xfrm>
          <a:prstGeom prst="mathMin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40" name="Curved Up Arrow 39"/>
          <p:cNvSpPr/>
          <p:nvPr/>
        </p:nvSpPr>
        <p:spPr>
          <a:xfrm>
            <a:off x="755650" y="5300663"/>
            <a:ext cx="7345363" cy="1223962"/>
          </a:xfrm>
          <a:prstGeom prst="curved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schemeClr val="tx1"/>
              </a:solidFill>
            </a:endParaRPr>
          </a:p>
        </p:txBody>
      </p:sp>
      <p:sp>
        <p:nvSpPr>
          <p:cNvPr id="41" name="Minus 40"/>
          <p:cNvSpPr/>
          <p:nvPr/>
        </p:nvSpPr>
        <p:spPr>
          <a:xfrm>
            <a:off x="7956550" y="4941888"/>
            <a:ext cx="863600" cy="647700"/>
          </a:xfrm>
          <a:prstGeom prst="mathMinu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43" name="Lightning Bolt 42"/>
          <p:cNvSpPr/>
          <p:nvPr/>
        </p:nvSpPr>
        <p:spPr>
          <a:xfrm>
            <a:off x="3851275" y="6021388"/>
            <a:ext cx="1008063" cy="620712"/>
          </a:xfrm>
          <a:prstGeom prst="lightningBol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29" name="Plus 28"/>
          <p:cNvSpPr/>
          <p:nvPr/>
        </p:nvSpPr>
        <p:spPr>
          <a:xfrm>
            <a:off x="8388350" y="1773238"/>
            <a:ext cx="647700" cy="503237"/>
          </a:xfrm>
          <a:prstGeom prst="mathPlu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26652" name="TextBox 29"/>
          <p:cNvSpPr txBox="1">
            <a:spLocks noChangeArrowheads="1"/>
          </p:cNvSpPr>
          <p:nvPr/>
        </p:nvSpPr>
        <p:spPr bwMode="auto">
          <a:xfrm>
            <a:off x="107950" y="5949950"/>
            <a:ext cx="1368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/>
              <a:t> </a:t>
            </a:r>
            <a:r>
              <a:rPr lang="el-GR" b="1">
                <a:solidFill>
                  <a:srgbClr val="7030A0"/>
                </a:solidFill>
                <a:latin typeface="Arial Black" pitchFamily="34" charset="0"/>
              </a:rPr>
              <a:t>Θύμα</a:t>
            </a:r>
            <a:r>
              <a:rPr lang="el-GR">
                <a:solidFill>
                  <a:srgbClr val="7030A0"/>
                </a:solidFill>
              </a:rPr>
              <a:t>   </a:t>
            </a:r>
          </a:p>
        </p:txBody>
      </p:sp>
      <p:sp>
        <p:nvSpPr>
          <p:cNvPr id="31" name="Plus 30"/>
          <p:cNvSpPr/>
          <p:nvPr/>
        </p:nvSpPr>
        <p:spPr>
          <a:xfrm>
            <a:off x="971550" y="5949950"/>
            <a:ext cx="431800" cy="358775"/>
          </a:xfrm>
          <a:prstGeom prst="mathPlu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476250"/>
            <a:ext cx="8137525" cy="5832475"/>
          </a:xfrm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pPr eaLnBrk="1" hangingPunct="1">
              <a:lnSpc>
                <a:spcPct val="170000"/>
              </a:lnSpc>
              <a:defRPr/>
            </a:pPr>
            <a:endParaRPr lang="en-US" sz="1600" b="1" dirty="0" smtClean="0"/>
          </a:p>
          <a:p>
            <a:pPr eaLnBrk="1" hangingPunct="1">
              <a:lnSpc>
                <a:spcPct val="170000"/>
              </a:lnSpc>
              <a:buFont typeface="Arial" charset="0"/>
              <a:buNone/>
              <a:defRPr/>
            </a:pPr>
            <a:r>
              <a:rPr lang="el-GR" sz="2800" b="1" u="sng" dirty="0" smtClean="0">
                <a:solidFill>
                  <a:srgbClr val="7030A0"/>
                </a:solidFill>
              </a:rPr>
              <a:t>Ψυχική υγεία </a:t>
            </a:r>
            <a:r>
              <a:rPr lang="el-GR" sz="2800" b="1" dirty="0" smtClean="0"/>
              <a:t>- </a:t>
            </a:r>
            <a:r>
              <a:rPr lang="el-GR" sz="28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Θύμα</a:t>
            </a:r>
            <a:r>
              <a:rPr lang="el-GR" sz="2800" b="1" dirty="0" smtClean="0"/>
              <a:t>                  </a:t>
            </a:r>
            <a:r>
              <a:rPr lang="el-GR" sz="2800" b="1" u="sng" dirty="0" smtClean="0">
                <a:solidFill>
                  <a:srgbClr val="00B050"/>
                </a:solidFill>
              </a:rPr>
              <a:t>Εκφοβισμός</a:t>
            </a:r>
            <a:r>
              <a:rPr lang="el-GR" sz="2800" b="1" dirty="0" smtClean="0"/>
              <a:t>- </a:t>
            </a:r>
            <a:r>
              <a:rPr lang="el-GR" sz="2800" b="1" dirty="0" smtClean="0">
                <a:solidFill>
                  <a:srgbClr val="0070C0"/>
                </a:solidFill>
                <a:latin typeface="Arial Black" pitchFamily="34" charset="0"/>
              </a:rPr>
              <a:t>Θύτης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None/>
              <a:defRPr/>
            </a:pPr>
            <a:endParaRPr lang="en-US" dirty="0" smtClean="0">
              <a:solidFill>
                <a:srgbClr val="0070C0"/>
              </a:solidFill>
            </a:endParaRPr>
          </a:p>
          <a:p>
            <a:pPr lvl="1" eaLnBrk="1" hangingPunct="1">
              <a:lnSpc>
                <a:spcPct val="150000"/>
              </a:lnSpc>
              <a:buFont typeface="Arial" charset="0"/>
              <a:buNone/>
              <a:defRPr/>
            </a:pPr>
            <a:endParaRPr lang="en-US" dirty="0" smtClean="0">
              <a:solidFill>
                <a:srgbClr val="0070C0"/>
              </a:solidFill>
            </a:endParaRPr>
          </a:p>
          <a:p>
            <a:pPr lvl="1" eaLnBrk="1" hangingPunct="1">
              <a:lnSpc>
                <a:spcPct val="150000"/>
              </a:lnSpc>
              <a:buFont typeface="Arial" charset="0"/>
              <a:buNone/>
              <a:defRPr/>
            </a:pPr>
            <a:endParaRPr lang="en-US" sz="800" dirty="0" smtClean="0">
              <a:solidFill>
                <a:srgbClr val="0070C0"/>
              </a:solidFill>
            </a:endParaRPr>
          </a:p>
          <a:p>
            <a:pPr lvl="1" eaLnBrk="1" hangingPunct="1">
              <a:lnSpc>
                <a:spcPct val="150000"/>
              </a:lnSpc>
              <a:defRPr/>
            </a:pPr>
            <a:r>
              <a:rPr lang="el-GR" sz="2400" dirty="0" smtClean="0"/>
              <a:t>συναισθηματική και ψυχολογική ευεξία 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l-GR" sz="2400" dirty="0" smtClean="0"/>
              <a:t>χρειάζεται για να λειτουργήσουν 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l-GR" sz="2400" dirty="0" smtClean="0"/>
              <a:t>να συμμετέχουν στην καθημερινή ζωή  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l-GR" sz="2400" dirty="0" smtClean="0"/>
              <a:t>μέσα σε κοινωνικές ομάδες</a:t>
            </a:r>
            <a:endParaRPr lang="el-GR" dirty="0" smtClean="0"/>
          </a:p>
        </p:txBody>
      </p:sp>
      <p:sp>
        <p:nvSpPr>
          <p:cNvPr id="26655" name="TextBox 31"/>
          <p:cNvSpPr txBox="1">
            <a:spLocks noChangeArrowheads="1"/>
          </p:cNvSpPr>
          <p:nvPr/>
        </p:nvSpPr>
        <p:spPr bwMode="auto">
          <a:xfrm>
            <a:off x="7667625" y="5589588"/>
            <a:ext cx="17637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/>
              <a:t> </a:t>
            </a:r>
            <a:r>
              <a:rPr lang="el-GR" sz="1600" b="1">
                <a:solidFill>
                  <a:srgbClr val="7030A0"/>
                </a:solidFill>
                <a:latin typeface="Arial Black" pitchFamily="34" charset="0"/>
              </a:rPr>
              <a:t>Εκφοβισμό</a:t>
            </a:r>
            <a:r>
              <a:rPr lang="el-GR">
                <a:solidFill>
                  <a:srgbClr val="7030A0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74458326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26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26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1" dur="10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 nodeType="clickPar">
                      <p:stCondLst>
                        <p:cond delay="indefinite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 nodeType="clickPar">
                      <p:stCondLst>
                        <p:cond delay="indefinite"/>
                      </p:stCondLst>
                      <p:childTnLst>
                        <p:par>
                          <p:cTn id="2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 nodeType="clickPar">
                      <p:stCondLst>
                        <p:cond delay="indefinite"/>
                      </p:stCondLst>
                      <p:childTnLst>
                        <p:par>
                          <p:cTn id="2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8" grpId="0" animBg="1"/>
      <p:bldP spid="40" grpId="0" animBg="1"/>
      <p:bldP spid="43" grpId="0" animBg="1"/>
      <p:bldP spid="26655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  <a:solidFill>
            <a:schemeClr val="accent6">
              <a:lumMod val="60000"/>
              <a:lumOff val="4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>Συμπέρασμα</a:t>
            </a:r>
            <a:br>
              <a:rPr lang="el-GR" b="1" dirty="0" smtClean="0"/>
            </a:br>
            <a:endParaRPr lang="el-G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196975"/>
            <a:ext cx="8713788" cy="5545138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 fontScale="92500"/>
          </a:bodyPr>
          <a:lstStyle/>
          <a:p>
            <a:pPr algn="ctr" eaLnBrk="1" fontAlgn="auto" hangingPunct="1">
              <a:lnSpc>
                <a:spcPct val="16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Για τα παιδιά των οποίων οι </a:t>
            </a:r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σχολικές ημέρες 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γίνονται 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κόλαση</a:t>
            </a:r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από τον εκφοβισμό,</a:t>
            </a:r>
          </a:p>
          <a:p>
            <a:pPr marL="0" indent="0" algn="ctr" eaLnBrk="1" fontAlgn="auto" hangingPunct="1">
              <a:lnSpc>
                <a:spcPct val="160000"/>
              </a:lnSpc>
              <a:spcAft>
                <a:spcPts val="0"/>
              </a:spcAft>
              <a:buNone/>
              <a:defRPr/>
            </a:pP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χρειάζονται 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βοήθεια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και την χρειάζονται </a:t>
            </a:r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σύντομα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είτε είναι 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θύτες, θύματα, ή θεατές 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13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συνέπειες αυτών των βιωμάτων  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πηγαίνουν </a:t>
            </a:r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ΠΕΡΑ 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από την </a:t>
            </a:r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τάξη 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και </a:t>
            </a:r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ΠΕΡΑ 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από τα </a:t>
            </a:r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σώματα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τους. 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13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18580320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79512" y="2130425"/>
            <a:ext cx="8856984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l-GR" dirty="0"/>
              <a:t/>
            </a:r>
            <a:br>
              <a:rPr lang="el-GR" dirty="0"/>
            </a:br>
            <a:r>
              <a:rPr lang="el-GR" dirty="0"/>
              <a:t>Οι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αντιδράσεις</a:t>
            </a:r>
            <a:r>
              <a:rPr lang="el-GR" dirty="0"/>
              <a:t> των παιδιών </a:t>
            </a:r>
            <a:br>
              <a:rPr lang="el-GR" dirty="0"/>
            </a:br>
            <a:r>
              <a:rPr lang="el-GR" dirty="0"/>
              <a:t>είναι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συμπτωματικές</a:t>
            </a:r>
            <a:r>
              <a:rPr lang="el-GR" dirty="0"/>
              <a:t>, </a:t>
            </a:r>
            <a:br>
              <a:rPr lang="el-GR" dirty="0"/>
            </a:br>
            <a:r>
              <a:rPr lang="el-GR" dirty="0"/>
              <a:t> λειτουργούν σαν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πυξίδα</a:t>
            </a:r>
            <a:r>
              <a:rPr lang="el-GR" dirty="0"/>
              <a:t>, </a:t>
            </a:r>
            <a:br>
              <a:rPr lang="el-GR" dirty="0"/>
            </a:br>
            <a:r>
              <a:rPr lang="el-GR" dirty="0"/>
              <a:t>είναι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παραπλανητικές 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και δεν έχουν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καμία σχέση με την αιτία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34C7-69EF-4705-8F75-77A9FF98459A}" type="slidenum">
              <a:rPr lang="el-GR" smtClean="0"/>
              <a:t>105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05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00200" y="1066800"/>
            <a:ext cx="5943600" cy="396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Υπευθυνότητα</a:t>
            </a:r>
            <a:endParaRPr lang="en-US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5724128" y="0"/>
            <a:ext cx="3528392" cy="1828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000" lvl="1">
              <a:lnSpc>
                <a:spcPct val="150000"/>
              </a:lnSpc>
            </a:pPr>
            <a:r>
              <a:rPr lang="el-GR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Αυτορρύθμιση</a:t>
            </a:r>
            <a:endParaRPr lang="el-GR" sz="24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>
              <a:lnSpc>
                <a:spcPct val="150000"/>
              </a:lnSpc>
            </a:pPr>
            <a:r>
              <a:rPr lang="el-GR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Αυτοπαρατήρηση</a:t>
            </a:r>
            <a:endParaRPr lang="el-GR" sz="24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0" y="38100"/>
            <a:ext cx="3276600" cy="262572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>
              <a:lnSpc>
                <a:spcPct val="150000"/>
              </a:lnSpc>
            </a:pPr>
            <a:r>
              <a:rPr lang="el-GR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Εμπιστοσύνη στον </a:t>
            </a:r>
            <a:r>
              <a:rPr lang="el-GR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εαυτό τους</a:t>
            </a:r>
          </a:p>
        </p:txBody>
      </p:sp>
      <p:sp>
        <p:nvSpPr>
          <p:cNvPr id="6" name="Oval 5"/>
          <p:cNvSpPr/>
          <p:nvPr/>
        </p:nvSpPr>
        <p:spPr>
          <a:xfrm>
            <a:off x="0" y="2590800"/>
            <a:ext cx="3124200" cy="2057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>
              <a:lnSpc>
                <a:spcPct val="160000"/>
              </a:lnSpc>
            </a:pPr>
            <a:r>
              <a:rPr lang="el-GR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Αυτό-οριοθέτηση</a:t>
            </a:r>
            <a:r>
              <a:rPr lang="el-GR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sz="24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4419600"/>
            <a:ext cx="4953000" cy="2438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buFont typeface="Wingdings" pitchFamily="2" charset="2"/>
              <a:buChar char="Ø"/>
              <a:defRPr/>
            </a:pPr>
            <a:endParaRPr lang="el-GR" sz="2000" b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0" lvl="1" algn="ctr">
              <a:defRPr/>
            </a:pPr>
            <a:r>
              <a:rPr lang="el-GR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Αναστοχασμός</a:t>
            </a:r>
            <a:endParaRPr lang="el-GR" sz="28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" pitchFamily="2" charset="2"/>
              <a:buChar char="Ø"/>
              <a:defRPr/>
            </a:pPr>
            <a:endParaRPr lang="el-GR" altLang="en-US" sz="2000" b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>
              <a:buFont typeface="Wingdings" pitchFamily="2" charset="2"/>
              <a:buChar char="Ø"/>
              <a:defRPr/>
            </a:pPr>
            <a:r>
              <a:rPr lang="el-GR" altLang="en-US" sz="2000" b="1" dirty="0">
                <a:solidFill>
                  <a:schemeClr val="tx1"/>
                </a:solidFill>
                <a:latin typeface="Arial" charset="0"/>
                <a:cs typeface="Arial" charset="0"/>
              </a:rPr>
              <a:t>    Εμπλουτίζουν την καθημερινή  ζωή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156176" y="1628800"/>
            <a:ext cx="2987824" cy="3019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>
              <a:lnSpc>
                <a:spcPct val="150000"/>
              </a:lnSpc>
            </a:pPr>
            <a:r>
              <a:rPr lang="el-GR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Αυτό-</a:t>
            </a:r>
            <a:endParaRPr lang="el-GR" sz="28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>
              <a:lnSpc>
                <a:spcPct val="150000"/>
              </a:lnSpc>
            </a:pPr>
            <a:r>
              <a:rPr lang="el-GR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σεβασμός</a:t>
            </a:r>
          </a:p>
        </p:txBody>
      </p:sp>
      <p:sp>
        <p:nvSpPr>
          <p:cNvPr id="9" name="Oval 8"/>
          <p:cNvSpPr/>
          <p:nvPr/>
        </p:nvSpPr>
        <p:spPr>
          <a:xfrm>
            <a:off x="4343400" y="4419600"/>
            <a:ext cx="4800600" cy="24384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lnSpc>
                <a:spcPct val="160000"/>
              </a:lnSpc>
            </a:pPr>
            <a:endParaRPr lang="el-GR" sz="32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60000"/>
              </a:lnSpc>
            </a:pPr>
            <a:r>
              <a:rPr lang="el-GR" sz="32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Μετακίνηση</a:t>
            </a:r>
            <a:endParaRPr lang="el-GR" sz="32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60000"/>
              </a:lnSpc>
            </a:pPr>
            <a:r>
              <a:rPr lang="el-GR" sz="32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Ευελιξία</a:t>
            </a:r>
            <a:endParaRPr lang="el-GR" sz="32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60000"/>
              </a:lnSpc>
            </a:pPr>
            <a:endParaRPr lang="el-GR" sz="32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2819400" y="0"/>
            <a:ext cx="3505200" cy="1981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endParaRPr lang="el-GR" sz="20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endParaRPr lang="el-GR" sz="20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50000"/>
              </a:lnSpc>
            </a:pPr>
            <a:r>
              <a:rPr lang="el-GR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Αυταξία</a:t>
            </a:r>
            <a:endParaRPr lang="el-GR" sz="24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50000"/>
              </a:lnSpc>
            </a:pPr>
            <a:r>
              <a:rPr lang="el-GR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Αυτοέλεγχος</a:t>
            </a:r>
            <a:endParaRPr lang="el-GR" sz="24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" pitchFamily="2" charset="2"/>
              <a:buChar char="Ø"/>
              <a:defRPr/>
            </a:pPr>
            <a:endParaRPr lang="el-G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l-GR" dirty="0"/>
          </a:p>
          <a:p>
            <a:pPr algn="ctr">
              <a:defRPr/>
            </a:pPr>
            <a:endParaRPr lang="en-US" dirty="0"/>
          </a:p>
        </p:txBody>
      </p:sp>
      <p:sp>
        <p:nvSpPr>
          <p:cNvPr id="16" name="Down Arrow 15"/>
          <p:cNvSpPr/>
          <p:nvPr/>
        </p:nvSpPr>
        <p:spPr>
          <a:xfrm rot="5400000">
            <a:off x="5555178" y="419100"/>
            <a:ext cx="609600" cy="9906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7" name="Down Arrow 16"/>
          <p:cNvSpPr/>
          <p:nvPr/>
        </p:nvSpPr>
        <p:spPr>
          <a:xfrm rot="5400000">
            <a:off x="2819400" y="1004949"/>
            <a:ext cx="609600" cy="9906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8" name="Up-Down Arrow 17"/>
          <p:cNvSpPr/>
          <p:nvPr/>
        </p:nvSpPr>
        <p:spPr>
          <a:xfrm>
            <a:off x="1638300" y="1954259"/>
            <a:ext cx="484188" cy="1216025"/>
          </a:xfrm>
          <a:prstGeom prst="up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9" name="Up-Down Arrow 18"/>
          <p:cNvSpPr/>
          <p:nvPr/>
        </p:nvSpPr>
        <p:spPr>
          <a:xfrm>
            <a:off x="2476500" y="3671455"/>
            <a:ext cx="484188" cy="1216025"/>
          </a:xfrm>
          <a:prstGeom prst="up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20" name="Up-Down Arrow 19"/>
          <p:cNvSpPr/>
          <p:nvPr/>
        </p:nvSpPr>
        <p:spPr>
          <a:xfrm rot="16200000">
            <a:off x="4175919" y="4968081"/>
            <a:ext cx="484188" cy="1216025"/>
          </a:xfrm>
          <a:prstGeom prst="up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21" name="Up-Down Arrow 20"/>
          <p:cNvSpPr/>
          <p:nvPr/>
        </p:nvSpPr>
        <p:spPr>
          <a:xfrm>
            <a:off x="7956376" y="3817767"/>
            <a:ext cx="484188" cy="1216025"/>
          </a:xfrm>
          <a:prstGeom prst="up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23" name="Up-Down Arrow 22"/>
          <p:cNvSpPr/>
          <p:nvPr/>
        </p:nvSpPr>
        <p:spPr>
          <a:xfrm>
            <a:off x="8479930" y="1319305"/>
            <a:ext cx="484188" cy="1216025"/>
          </a:xfrm>
          <a:prstGeom prst="up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62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033" y="1124744"/>
            <a:ext cx="3744665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04663"/>
            <a:ext cx="8892479" cy="6264425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lnSpc>
                <a:spcPct val="20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3800" b="1" dirty="0" smtClean="0"/>
              <a:t>Ο συναισθηματικός </a:t>
            </a:r>
            <a:r>
              <a:rPr lang="el-GR" sz="3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αναλφαβητισμός</a:t>
            </a:r>
          </a:p>
          <a:p>
            <a:pPr eaLnBrk="1" fontAlgn="auto" hangingPunct="1">
              <a:lnSpc>
                <a:spcPct val="20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l-GR" b="1" dirty="0" smtClean="0"/>
          </a:p>
          <a:p>
            <a:pPr eaLnBrk="1" fontAlgn="auto" hangingPunct="1">
              <a:lnSpc>
                <a:spcPct val="20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3800" b="1" dirty="0" smtClean="0"/>
              <a:t>Οι συναισθηματικές </a:t>
            </a:r>
            <a:r>
              <a:rPr lang="el-GR" sz="3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ουλές </a:t>
            </a:r>
          </a:p>
          <a:p>
            <a:pPr eaLnBrk="1" fontAlgn="auto" hangingPunct="1">
              <a:lnSpc>
                <a:spcPct val="20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b="1" dirty="0" smtClean="0"/>
          </a:p>
          <a:p>
            <a:pPr eaLnBrk="1" fontAlgn="auto" hangingPunct="1">
              <a:lnSpc>
                <a:spcPct val="20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3800" b="1" dirty="0" smtClean="0"/>
              <a:t>Οι συναισθηματικές </a:t>
            </a:r>
            <a:r>
              <a:rPr lang="el-GR" sz="3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αναπηρίες </a:t>
            </a:r>
          </a:p>
          <a:p>
            <a:pPr eaLnBrk="1" fontAlgn="auto" hangingPunct="1">
              <a:lnSpc>
                <a:spcPct val="20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b="1" dirty="0" smtClean="0"/>
          </a:p>
          <a:p>
            <a:pPr algn="ctr" eaLnBrk="1" fontAlgn="auto" hangingPunct="1">
              <a:lnSpc>
                <a:spcPct val="20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5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ΜΠΟΡΕΙ ΝΑ ΔΙΑΡΚΕΣΟΥΝ ΓΙΑ ΧΡΟΝΙΑ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65482684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0" y="116633"/>
            <a:ext cx="9216703" cy="86409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l-GR" sz="3600" b="1" dirty="0" smtClean="0"/>
              <a:t>    </a:t>
            </a:r>
            <a:br>
              <a:rPr lang="el-GR" sz="3600" b="1" dirty="0" smtClean="0"/>
            </a:br>
            <a:r>
              <a:rPr lang="el-GR" sz="4900" b="1" dirty="0" smtClean="0"/>
              <a:t>Εκφοβισμός</a:t>
            </a:r>
            <a:r>
              <a:rPr lang="el-GR" sz="3600" dirty="0" smtClean="0"/>
              <a:t>                             </a:t>
            </a:r>
            <a:r>
              <a:rPr lang="el-GR" sz="3200" b="1" dirty="0" smtClean="0">
                <a:solidFill>
                  <a:srgbClr val="FF0000"/>
                </a:solidFill>
                <a:latin typeface="Arial Black" pitchFamily="34" charset="0"/>
              </a:rPr>
              <a:t>Ταλαιπωρημένες                 </a:t>
            </a:r>
            <a:br>
              <a:rPr lang="el-GR" sz="32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el-GR" sz="3200" b="1" dirty="0" smtClean="0">
                <a:solidFill>
                  <a:srgbClr val="FF0000"/>
                </a:solidFill>
                <a:latin typeface="Arial Black" pitchFamily="34" charset="0"/>
              </a:rPr>
              <a:t>                                                Ψυχές </a:t>
            </a:r>
            <a:endParaRPr lang="en-US" sz="3200" b="1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0723" name="il_fi" descr="http://4.bp.blogspot.com/-iAl3NeWhpQc/Trc43aEnmNI/AAAAAAAAAYc/l4fzpjiD_k4/s1600/anti-bullying-poster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1484313"/>
            <a:ext cx="4608513" cy="5184775"/>
          </a:xfrm>
        </p:spPr>
      </p:pic>
      <p:sp>
        <p:nvSpPr>
          <p:cNvPr id="2" name="Right Arrow 1"/>
          <p:cNvSpPr/>
          <p:nvPr/>
        </p:nvSpPr>
        <p:spPr>
          <a:xfrm>
            <a:off x="3419872" y="332656"/>
            <a:ext cx="1655638" cy="791493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0549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2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il_fi" descr="http://4.bp.blogspot.com/-Wrc5YGlxgN8/T8Tv82ktD4I/AAAAAAAAAaQ/fpSUvm9uCOY/s1600/how-to-stop-bullying-in-school-adolescents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800" y="1157263"/>
            <a:ext cx="5865440" cy="435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Σχολικός εκφοβισμός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10000"/>
          </a:bodyPr>
          <a:lstStyle/>
          <a:p>
            <a:r>
              <a:rPr lang="el-GR" b="1" dirty="0"/>
              <a:t>Στο φαινόμενο </a:t>
            </a:r>
            <a:r>
              <a:rPr lang="el-GR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εμπλέκονται </a:t>
            </a:r>
            <a:r>
              <a:rPr lang="el-GR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πολλά </a:t>
            </a:r>
            <a:r>
              <a:rPr lang="el-GR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μέρη</a:t>
            </a:r>
          </a:p>
          <a:p>
            <a:pPr>
              <a:buNone/>
            </a:pPr>
            <a:endParaRPr lang="el-GR" dirty="0"/>
          </a:p>
          <a:p>
            <a:pPr lvl="1"/>
            <a:r>
              <a:rPr lang="el-GR" dirty="0"/>
              <a:t>Το παιδί που </a:t>
            </a:r>
            <a:r>
              <a:rPr lang="el-GR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δέχεται βία </a:t>
            </a:r>
            <a:endParaRPr lang="el-GR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l-GR" dirty="0"/>
          </a:p>
          <a:p>
            <a:pPr lvl="1"/>
            <a:r>
              <a:rPr lang="el-GR" dirty="0"/>
              <a:t>Το παιδί ή ομάδα παιδιών που </a:t>
            </a:r>
            <a:r>
              <a:rPr lang="el-GR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ασκεί βία </a:t>
            </a:r>
            <a:endParaRPr lang="el-GR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l-GR" dirty="0"/>
          </a:p>
          <a:p>
            <a:pPr lvl="1"/>
            <a:r>
              <a:rPr lang="el-GR" dirty="0"/>
              <a:t>Τα </a:t>
            </a:r>
            <a:r>
              <a:rPr lang="el-GR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παιδιά θεατές </a:t>
            </a:r>
            <a:endParaRPr lang="el-GR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l-GR" dirty="0"/>
          </a:p>
          <a:p>
            <a:pPr lvl="1"/>
            <a:r>
              <a:rPr lang="el-GR" dirty="0"/>
              <a:t>Οι </a:t>
            </a:r>
            <a:r>
              <a:rPr lang="el-GR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εκπαιδευτικοί </a:t>
            </a:r>
            <a:endParaRPr lang="el-GR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l-GR" dirty="0"/>
          </a:p>
          <a:p>
            <a:pPr lvl="1"/>
            <a:r>
              <a:rPr lang="el-GR" dirty="0"/>
              <a:t>Οι </a:t>
            </a:r>
            <a:r>
              <a:rPr lang="el-GR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γονείς 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g_hi" descr="http://t2.gstatic.com/images?q=tbn:ANd9GcTWX3k-oMg07xL1CQfG4cnjnBEtd69M2k4AJc6nzevsbVjp8h68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48680" y="-459432"/>
            <a:ext cx="11881320" cy="777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/>
              <a:t>Ευχαριστίες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184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250000"/>
              </a:lnSpc>
              <a:defRPr/>
            </a:pPr>
            <a:r>
              <a:rPr lang="el-GR" sz="4400" dirty="0" smtClean="0"/>
              <a:t>Γονείς</a:t>
            </a:r>
          </a:p>
          <a:p>
            <a:pPr>
              <a:lnSpc>
                <a:spcPct val="250000"/>
              </a:lnSpc>
              <a:defRPr/>
            </a:pPr>
            <a:r>
              <a:rPr lang="el-GR" sz="4400" dirty="0" smtClean="0"/>
              <a:t>Σύνδεσμο Γονέων</a:t>
            </a:r>
          </a:p>
          <a:p>
            <a:pPr>
              <a:lnSpc>
                <a:spcPct val="250000"/>
              </a:lnSpc>
              <a:defRPr/>
            </a:pPr>
            <a:r>
              <a:rPr lang="el-GR" sz="4400" dirty="0" smtClean="0"/>
              <a:t>Διεύθυνση του Σχολείου</a:t>
            </a:r>
          </a:p>
          <a:p>
            <a:pPr>
              <a:lnSpc>
                <a:spcPct val="250000"/>
              </a:lnSpc>
              <a:defRPr/>
            </a:pPr>
            <a:r>
              <a:rPr lang="el-GR" sz="4400" dirty="0" smtClean="0"/>
              <a:t>Παιδαγωγικό Ινστιτούτο Κύπρου</a:t>
            </a:r>
          </a:p>
          <a:p>
            <a:pPr>
              <a:defRPr/>
            </a:pPr>
            <a:endParaRPr lang="el-GR" dirty="0"/>
          </a:p>
          <a:p>
            <a:pPr>
              <a:defRPr/>
            </a:pPr>
            <a:endParaRPr 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144779-46DE-41BD-BE05-A08EF249F2F7}" type="slidenum">
              <a:rPr lang="el-GR" smtClean="0">
                <a:solidFill>
                  <a:srgbClr val="898989"/>
                </a:solidFill>
                <a:latin typeface="Constantia" pitchFamily="18" charset="0"/>
                <a:cs typeface="Arial" charset="0"/>
              </a:rPr>
              <a:pPr eaLnBrk="1" hangingPunct="1"/>
              <a:t>111</a:t>
            </a:fld>
            <a:endParaRPr lang="el-GR">
              <a:solidFill>
                <a:srgbClr val="898989"/>
              </a:solidFill>
              <a:latin typeface="Constantia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21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" y="980728"/>
            <a:ext cx="883298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197033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1125538"/>
            <a:ext cx="9001125" cy="5472112"/>
          </a:xfrm>
        </p:spPr>
        <p:txBody>
          <a:bodyPr rtlCol="0">
            <a:normAutofit fontScale="7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5100" b="1" dirty="0" smtClean="0"/>
              <a:t>Ευχαριστώ για την προσοχή σας.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l-GR" sz="5100" b="1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5100" b="1" dirty="0" smtClean="0"/>
              <a:t>Ερωτήσει</a:t>
            </a:r>
            <a:r>
              <a:rPr lang="el-GR" sz="5100" b="1" dirty="0"/>
              <a:t>ς</a:t>
            </a:r>
            <a:r>
              <a:rPr lang="en-US" sz="5100" b="1" dirty="0" smtClean="0"/>
              <a:t>;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</a:t>
            </a:r>
            <a:r>
              <a:rPr lang="el-GR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christianadipli@yahoo.gr</a:t>
            </a:r>
            <a:endParaRPr lang="el-GR" sz="3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l-GR" sz="3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Τηλέφωνο επικοινωνίας: 96 75 66 60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3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Λευκωσία - Λάρνακα - Αμμόχωστο</a:t>
            </a:r>
            <a:endParaRPr lang="en-US" sz="3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l-GR" sz="24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l-GR" dirty="0" smtClean="0"/>
          </a:p>
        </p:txBody>
      </p:sp>
      <p:sp>
        <p:nvSpPr>
          <p:cNvPr id="6553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182C61-BF44-47DC-8008-03638FDBF891}" type="slidenum">
              <a:rPr lang="el-GR" smtClean="0"/>
              <a:pPr eaLnBrk="1" hangingPunct="1"/>
              <a:t>113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59266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Ενδεικτική Βιβλιογραφία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36712"/>
            <a:ext cx="8856984" cy="648072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Austin, S. &amp; Joseph, S. (1996) Assessment of bully/victim problems in8 to 11 year-olds. British Journal of Educational psychology, 66.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Bauer, N.,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Herrenkohl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T. &amp; Lozano, P.,(2006). Childhood Bullying Involvement and Exposure to Intimate Partner Violence,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Pediatrics,American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academy of pediatrics, Vol. 118.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Braithwaite, j. B. (1989). Crime, shame and reintegration.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Cambridge,U.K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, Cambridge University Press.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Goode, E., (1988).Sociology, Prentice Hall, Englewood Cliffs, New Jersey.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Guerin, S., &amp;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Hennesssy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E., (2003). Aggression and Bullying, BPS Blackwell.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Hodges, E.V. &amp; Perry, D.G. (1999) Personal and interpersonal antecedents and consequences of victimization by peers. Journal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ofPersonality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Social Psychology, 76 (4).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Lewis, H.B. (1981) Freud and modern psychology . Vol. 1. The emotional basis of mental illness. New York : Plenum Press. 235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endParaRPr lang="el-GR" sz="3500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Ενδεικτική Βιβλιογραφία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558924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Lewis, H.B. (1983) Freud and modern psychology . Vol. 2. The emotional basis of human behavior. New York 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Plenum </a:t>
            </a:r>
            <a:r>
              <a:rPr lang="en-US" dirty="0">
                <a:latin typeface="Arial" pitchFamily="34" charset="0"/>
                <a:cs typeface="Arial" pitchFamily="34" charset="0"/>
              </a:rPr>
              <a:t>Press.</a:t>
            </a:r>
            <a:endParaRPr lang="el-G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dirty="0" err="1">
                <a:latin typeface="Arial" pitchFamily="34" charset="0"/>
                <a:cs typeface="Arial" pitchFamily="34" charset="0"/>
              </a:rPr>
              <a:t>Lutzker</a:t>
            </a:r>
            <a:r>
              <a:rPr lang="en-US" dirty="0">
                <a:latin typeface="Arial" pitchFamily="34" charset="0"/>
                <a:cs typeface="Arial" pitchFamily="34" charset="0"/>
              </a:rPr>
              <a:t>, J., (2003). Preventing violence , research and evidence-based intervention strategies, American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Psychological </a:t>
            </a:r>
            <a:r>
              <a:rPr lang="en-US" dirty="0">
                <a:latin typeface="Arial" pitchFamily="34" charset="0"/>
                <a:cs typeface="Arial" pitchFamily="34" charset="0"/>
              </a:rPr>
              <a:t>Association, Washington, DC.</a:t>
            </a:r>
            <a:endParaRPr lang="el-G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Morrison, B., (2002). Bullying and Victimization in Schools : A restorative Justice Approach, Trends and Issues in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crime </a:t>
            </a:r>
            <a:r>
              <a:rPr lang="en-US" dirty="0">
                <a:latin typeface="Arial" pitchFamily="34" charset="0"/>
                <a:cs typeface="Arial" pitchFamily="34" charset="0"/>
              </a:rPr>
              <a:t>and criminal justice, Australian institute of criminology, No 219.</a:t>
            </a:r>
          </a:p>
          <a:p>
            <a:pPr>
              <a:lnSpc>
                <a:spcPct val="120000"/>
              </a:lnSpc>
            </a:pPr>
            <a:r>
              <a:rPr lang="en-US" dirty="0" err="1">
                <a:latin typeface="Arial" pitchFamily="34" charset="0"/>
                <a:cs typeface="Arial" pitchFamily="34" charset="0"/>
              </a:rPr>
              <a:t>Mynard</a:t>
            </a:r>
            <a:r>
              <a:rPr lang="en-US" dirty="0">
                <a:latin typeface="Arial" pitchFamily="34" charset="0"/>
                <a:cs typeface="Arial" pitchFamily="34" charset="0"/>
              </a:rPr>
              <a:t>, H. &amp; Joseph, S (1997) Bully victim problems and their association with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Eysenck’s</a:t>
            </a:r>
            <a:r>
              <a:rPr lang="en-US" dirty="0">
                <a:latin typeface="Arial" pitchFamily="34" charset="0"/>
                <a:cs typeface="Arial" pitchFamily="34" charset="0"/>
              </a:rPr>
              <a:t> personality dimensions in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8 </a:t>
            </a:r>
            <a:r>
              <a:rPr lang="en-US" dirty="0">
                <a:latin typeface="Arial" pitchFamily="34" charset="0"/>
                <a:cs typeface="Arial" pitchFamily="34" charset="0"/>
              </a:rPr>
              <a:t>to 13 year-olds. British Journal of Educational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Psycology</a:t>
            </a:r>
            <a:r>
              <a:rPr lang="en-US" dirty="0">
                <a:latin typeface="Arial" pitchFamily="34" charset="0"/>
                <a:cs typeface="Arial" pitchFamily="34" charset="0"/>
              </a:rPr>
              <a:t>, 67.</a:t>
            </a:r>
            <a:endParaRPr lang="el-G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dirty="0" err="1">
                <a:latin typeface="Arial" pitchFamily="34" charset="0"/>
                <a:cs typeface="Arial" pitchFamily="34" charset="0"/>
              </a:rPr>
              <a:t>Nathanson</a:t>
            </a:r>
            <a:r>
              <a:rPr lang="en-US" dirty="0">
                <a:latin typeface="Arial" pitchFamily="34" charset="0"/>
                <a:cs typeface="Arial" pitchFamily="34" charset="0"/>
              </a:rPr>
              <a:t>, D.L., (1992). Shame and Pride : Affect, sex and the birth of the self, New York :Norton.</a:t>
            </a:r>
            <a:endParaRPr lang="el-G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dirty="0" err="1">
                <a:latin typeface="Arial" pitchFamily="34" charset="0"/>
                <a:cs typeface="Arial" pitchFamily="34" charset="0"/>
              </a:rPr>
              <a:t>Naylon</a:t>
            </a:r>
            <a:r>
              <a:rPr lang="en-US" dirty="0">
                <a:latin typeface="Arial" pitchFamily="34" charset="0"/>
                <a:cs typeface="Arial" pitchFamily="34" charset="0"/>
              </a:rPr>
              <a:t>, P.,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Cowie</a:t>
            </a:r>
            <a:r>
              <a:rPr lang="en-US" dirty="0">
                <a:latin typeface="Arial" pitchFamily="34" charset="0"/>
                <a:cs typeface="Arial" pitchFamily="34" charset="0"/>
              </a:rPr>
              <a:t>, H. &amp;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Cossin</a:t>
            </a:r>
            <a:r>
              <a:rPr lang="en-US" dirty="0">
                <a:latin typeface="Arial" pitchFamily="34" charset="0"/>
                <a:cs typeface="Arial" pitchFamily="34" charset="0"/>
              </a:rPr>
              <a:t>, F.(2006). Teachers and Pupil’s definitions of Bullying, British journal of educational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Psychology</a:t>
            </a:r>
            <a:r>
              <a:rPr lang="en-US" dirty="0">
                <a:latin typeface="Arial" pitchFamily="34" charset="0"/>
                <a:cs typeface="Arial" pitchFamily="34" charset="0"/>
              </a:rPr>
              <a:t>, The British Psychological Society, Vol.76.</a:t>
            </a:r>
            <a:endParaRPr lang="el-GR" dirty="0">
              <a:latin typeface="Arial" pitchFamily="34" charset="0"/>
              <a:cs typeface="Arial" pitchFamily="34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9859726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Ενδεικτική Βιβλιογραφία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8964488" cy="602128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Olweus, D. (1993) Bullying at school: What we know and what we can do. Oxford: Blackwell.</a:t>
            </a:r>
            <a:endParaRPr lang="el-G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Parke,R.D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&amp;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Slaby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, R.G. (1983). The development of aggression. In P.H.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Mussen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(Ed) Handbook of child psychology : vol.4. socialization, personality and social behavior. New York: Willey.</a:t>
            </a:r>
            <a:endParaRPr lang="el-G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Pepler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D., Craig, w., Ziegler, S. &amp;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Charach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A. (1993) A school- based anti-bullying intervention: preliminary evaluation. In D.P.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Tattum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(Ed): Understanding and Managing Bullying. Oxford: Heinemann 	Educational.</a:t>
            </a:r>
            <a:endParaRPr lang="el-G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Rigby, K., Cox, I., &amp; Black , G.(1997). Cooperatives and bully / victim problems among Australian school children. The journal of social Psychology,137(3),357-368.</a:t>
            </a:r>
            <a:endParaRPr lang="el-GR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Ενδεικτική Βιβλιογραφία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748464" cy="547260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Rigby, k. &amp;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Slee</a:t>
            </a:r>
            <a:r>
              <a:rPr lang="en-US" dirty="0">
                <a:latin typeface="Arial" pitchFamily="34" charset="0"/>
                <a:cs typeface="Arial" pitchFamily="34" charset="0"/>
              </a:rPr>
              <a:t>, P.T. (1990) Victims and bullies in school communities. Journal of the Australasian Society of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victimology</a:t>
            </a:r>
            <a:r>
              <a:rPr lang="en-US" dirty="0">
                <a:latin typeface="Arial" pitchFamily="34" charset="0"/>
                <a:cs typeface="Arial" pitchFamily="34" charset="0"/>
              </a:rPr>
              <a:t>, 1.</a:t>
            </a:r>
            <a:endParaRPr lang="el-G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>
                <a:latin typeface="Arial" pitchFamily="34" charset="0"/>
                <a:cs typeface="Arial" pitchFamily="34" charset="0"/>
              </a:rPr>
              <a:t>Salmivalli</a:t>
            </a:r>
            <a:r>
              <a:rPr lang="en-US" dirty="0">
                <a:latin typeface="Arial" pitchFamily="34" charset="0"/>
                <a:cs typeface="Arial" pitchFamily="34" charset="0"/>
              </a:rPr>
              <a:t>, C.,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Huttunen</a:t>
            </a:r>
            <a:r>
              <a:rPr lang="en-US" dirty="0">
                <a:latin typeface="Arial" pitchFamily="34" charset="0"/>
                <a:cs typeface="Arial" pitchFamily="34" charset="0"/>
              </a:rPr>
              <a:t>, A. &amp;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Lagerspetz</a:t>
            </a:r>
            <a:r>
              <a:rPr lang="en-US" dirty="0">
                <a:latin typeface="Arial" pitchFamily="34" charset="0"/>
                <a:cs typeface="Arial" pitchFamily="34" charset="0"/>
              </a:rPr>
              <a:t>, M.J. (1997) Peer networks and bullying in schools. Scandinavian Journal of Psychology, 38.</a:t>
            </a:r>
            <a:endParaRPr lang="el-G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Schuster, B. (1996) Rejection, exclusion, and harassment at work and in schools: an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intergration</a:t>
            </a:r>
            <a:r>
              <a:rPr lang="en-US" dirty="0">
                <a:latin typeface="Arial" pitchFamily="34" charset="0"/>
                <a:cs typeface="Arial" pitchFamily="34" charset="0"/>
              </a:rPr>
              <a:t> of results from research on mobbing, bullying and peer rejection. European Psychologist, 1. 236</a:t>
            </a:r>
            <a:endParaRPr lang="el-G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>
                <a:latin typeface="Arial" pitchFamily="34" charset="0"/>
                <a:cs typeface="Arial" pitchFamily="34" charset="0"/>
              </a:rPr>
              <a:t>Spence,r</a:t>
            </a:r>
            <a:r>
              <a:rPr lang="en-US" dirty="0">
                <a:latin typeface="Arial" pitchFamily="34" charset="0"/>
                <a:cs typeface="Arial" pitchFamily="34" charset="0"/>
              </a:rPr>
              <a:t> M.,(1995). Foundations of Modern Sociology, Prentice hall Canada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inc.</a:t>
            </a:r>
            <a:r>
              <a:rPr lang="en-US" dirty="0">
                <a:latin typeface="Arial" pitchFamily="34" charset="0"/>
                <a:cs typeface="Arial" pitchFamily="34" charset="0"/>
              </a:rPr>
              <a:t>, Ontario.</a:t>
            </a:r>
            <a:endParaRPr lang="el-G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Stephenson, P. &amp; Smith, D. (1989) Bullying in the junior school. In D.P.</a:t>
            </a:r>
            <a:endParaRPr lang="el-G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>
                <a:latin typeface="Arial" pitchFamily="34" charset="0"/>
                <a:cs typeface="Arial" pitchFamily="34" charset="0"/>
              </a:rPr>
              <a:t>Tattum</a:t>
            </a:r>
            <a:r>
              <a:rPr lang="en-US" dirty="0">
                <a:latin typeface="Arial" pitchFamily="34" charset="0"/>
                <a:cs typeface="Arial" pitchFamily="34" charset="0"/>
              </a:rPr>
              <a:t> &amp; D.A. Lane (Eds.) Bullying in schools. London: </a:t>
            </a:r>
            <a:r>
              <a:rPr lang="el-GR" dirty="0" err="1">
                <a:latin typeface="Arial" pitchFamily="34" charset="0"/>
                <a:cs typeface="Arial" pitchFamily="34" charset="0"/>
              </a:rPr>
              <a:t>Trentham</a:t>
            </a:r>
            <a:r>
              <a:rPr lang="el-GR" dirty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>
                <a:latin typeface="Arial" pitchFamily="34" charset="0"/>
                <a:cs typeface="Arial" pitchFamily="34" charset="0"/>
              </a:rPr>
              <a:t>Books</a:t>
            </a:r>
            <a:r>
              <a:rPr lang="el-GR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70000"/>
              </a:lnSpc>
              <a:spcBef>
                <a:spcPts val="0"/>
              </a:spcBef>
              <a:buNone/>
            </a:pP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21773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Σχολικός εκφοβισμός - Ορισμός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9036496" cy="604867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el-GR" dirty="0"/>
              <a:t>Σύμφωνα με τον Olweus σχολική βία και σχολικός εκφοβισμός παρατηρείται όταν ένα παιδί </a:t>
            </a:r>
            <a:r>
              <a:rPr lang="el-GR" dirty="0" smtClean="0"/>
              <a:t>	</a:t>
            </a:r>
          </a:p>
          <a:p>
            <a:pPr>
              <a:buNone/>
            </a:pPr>
            <a:r>
              <a:rPr lang="el-GR" dirty="0"/>
              <a:t>	</a:t>
            </a:r>
            <a:r>
              <a:rPr lang="el-GR" dirty="0" smtClean="0"/>
              <a:t>	</a:t>
            </a:r>
          </a:p>
          <a:p>
            <a:pPr lvl="1" algn="ctr">
              <a:buNone/>
            </a:pPr>
            <a:r>
              <a:rPr lang="el-GR" dirty="0"/>
              <a:t>	</a:t>
            </a:r>
            <a:r>
              <a:rPr lang="el-GR" dirty="0" smtClean="0"/>
              <a:t>	</a:t>
            </a:r>
            <a:r>
              <a:rPr lang="el-GR" sz="3800" b="1" dirty="0" smtClean="0"/>
              <a:t>«</a:t>
            </a:r>
            <a:r>
              <a:rPr lang="el-GR" sz="3800" b="1" dirty="0"/>
              <a:t>εκτίθεται, </a:t>
            </a:r>
            <a:r>
              <a:rPr lang="el-GR" sz="3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κατ’ επανάληψη </a:t>
            </a:r>
            <a:r>
              <a:rPr lang="el-GR" sz="3800" b="1" dirty="0"/>
              <a:t>και σε </a:t>
            </a:r>
            <a:r>
              <a:rPr lang="el-GR" sz="3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διάρκεια </a:t>
            </a:r>
            <a:r>
              <a:rPr lang="el-GR" sz="3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χρόνου</a:t>
            </a:r>
            <a:r>
              <a:rPr lang="el-GR" sz="3800" b="1" dirty="0"/>
              <a:t>,  </a:t>
            </a:r>
            <a:r>
              <a:rPr lang="el-GR" sz="3800" b="1" dirty="0" smtClean="0"/>
              <a:t>            </a:t>
            </a:r>
          </a:p>
          <a:p>
            <a:pPr lvl="1" algn="ctr">
              <a:buNone/>
            </a:pPr>
            <a:r>
              <a:rPr lang="el-GR" sz="3800" b="1" dirty="0"/>
              <a:t> </a:t>
            </a:r>
            <a:r>
              <a:rPr lang="el-GR" sz="3800" b="1" dirty="0" smtClean="0"/>
              <a:t>      σε </a:t>
            </a:r>
            <a:r>
              <a:rPr lang="el-GR" sz="3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αρνητικές πράξεις </a:t>
            </a:r>
            <a:r>
              <a:rPr lang="el-GR" sz="3800" b="1" dirty="0"/>
              <a:t>από ένα ή </a:t>
            </a:r>
            <a:r>
              <a:rPr lang="el-GR" sz="3800" b="1" dirty="0" smtClean="0"/>
              <a:t>περισσότερα άτομα</a:t>
            </a:r>
            <a:r>
              <a:rPr lang="el-GR" sz="3800" b="1" dirty="0"/>
              <a:t>»  </a:t>
            </a:r>
            <a:endParaRPr lang="el-GR" sz="3800" b="1" dirty="0" smtClean="0"/>
          </a:p>
          <a:p>
            <a:pPr algn="ctr">
              <a:buNone/>
            </a:pPr>
            <a:r>
              <a:rPr lang="el-GR" sz="3800" b="1" dirty="0" smtClean="0"/>
              <a:t>και </a:t>
            </a:r>
          </a:p>
          <a:p>
            <a:pPr algn="ctr">
              <a:buNone/>
            </a:pPr>
            <a:r>
              <a:rPr lang="el-GR" sz="3800" b="1" dirty="0"/>
              <a:t>	</a:t>
            </a:r>
            <a:r>
              <a:rPr lang="el-GR" sz="3800" b="1" dirty="0" smtClean="0"/>
              <a:t>«...... </a:t>
            </a:r>
            <a:r>
              <a:rPr lang="el-GR" sz="3800" b="1" dirty="0"/>
              <a:t>τα οποία </a:t>
            </a:r>
            <a:r>
              <a:rPr lang="el-GR" sz="3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</a:t>
            </a:r>
            <a:r>
              <a:rPr lang="el-GR" sz="3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βρίσκονται </a:t>
            </a:r>
            <a:r>
              <a:rPr lang="el-GR" sz="3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σε θέση να </a:t>
            </a:r>
            <a:r>
              <a:rPr lang="el-GR" sz="3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υπερασπίσουν </a:t>
            </a:r>
          </a:p>
          <a:p>
            <a:pPr algn="ctr">
              <a:buNone/>
            </a:pPr>
            <a:r>
              <a:rPr lang="el-GR" sz="3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τον εαυτό τους</a:t>
            </a:r>
            <a:r>
              <a:rPr lang="el-GR" sz="3800" b="1" dirty="0" smtClean="0"/>
              <a:t> »</a:t>
            </a:r>
          </a:p>
          <a:p>
            <a:pPr algn="ctr">
              <a:buNone/>
            </a:pPr>
            <a:endParaRPr lang="el-GR" dirty="0" smtClean="0"/>
          </a:p>
          <a:p>
            <a:pPr>
              <a:lnSpc>
                <a:spcPct val="170000"/>
              </a:lnSpc>
            </a:pPr>
            <a:r>
              <a:rPr lang="el-GR" dirty="0" smtClean="0"/>
              <a:t>Ο </a:t>
            </a:r>
            <a:r>
              <a:rPr lang="el-GR" dirty="0"/>
              <a:t>όρος </a:t>
            </a:r>
            <a:r>
              <a:rPr lang="el-GR" b="1" u="sng" dirty="0"/>
              <a:t>«αρνητική πράξη» </a:t>
            </a:r>
            <a:r>
              <a:rPr lang="el-GR" dirty="0"/>
              <a:t>αναφέρεται στην πράξη εκείνη με την οποία </a:t>
            </a:r>
            <a:r>
              <a:rPr lang="el-GR" b="1" dirty="0"/>
              <a:t>«ένα άτομο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προκαλεί εσκεμμένη βλάβη ή συναισθηματική δυσκολία </a:t>
            </a:r>
            <a:r>
              <a:rPr lang="el-GR" b="1" dirty="0"/>
              <a:t>σε άλλο άτομο, μέσω </a:t>
            </a:r>
            <a:r>
              <a:rPr lang="el-G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σωματικής επαφής, λεκτικώς ή με άλλους </a:t>
            </a:r>
            <a:r>
              <a:rPr lang="el-G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τρόπους</a:t>
            </a:r>
            <a:r>
              <a:rPr lang="el-GR" b="1" dirty="0" smtClean="0"/>
              <a:t>»</a:t>
            </a:r>
            <a:r>
              <a:rPr lang="el-GR" b="1" dirty="0"/>
              <a:t> 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22114"/>
          </a:xfrm>
        </p:spPr>
        <p:txBody>
          <a:bodyPr>
            <a:normAutofit/>
          </a:bodyPr>
          <a:lstStyle/>
          <a:p>
            <a:r>
              <a:rPr lang="el-GR" b="1" dirty="0" smtClean="0"/>
              <a:t>Μπορεί να περιλαμβάνει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 fontScale="32500" lnSpcReduction="20000"/>
          </a:bodyPr>
          <a:lstStyle/>
          <a:p>
            <a:pPr lvl="1">
              <a:lnSpc>
                <a:spcPct val="170000"/>
              </a:lnSpc>
            </a:pPr>
            <a:r>
              <a:rPr lang="el-GR" sz="7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Άσκηση </a:t>
            </a:r>
            <a:r>
              <a:rPr lang="el-GR" sz="7400" b="1" dirty="0"/>
              <a:t>φυσικής βίας, χτυπήματα, τσιμπήματα, δαγκωνιές, </a:t>
            </a:r>
            <a:r>
              <a:rPr lang="el-GR" sz="7400" b="1" dirty="0" smtClean="0"/>
              <a:t>σπρωξίματα</a:t>
            </a:r>
          </a:p>
          <a:p>
            <a:pPr lvl="1">
              <a:lnSpc>
                <a:spcPct val="170000"/>
              </a:lnSpc>
            </a:pPr>
            <a:endParaRPr lang="el-GR" sz="3100" b="1" dirty="0" smtClean="0"/>
          </a:p>
          <a:p>
            <a:pPr lvl="1">
              <a:lnSpc>
                <a:spcPct val="170000"/>
              </a:lnSpc>
            </a:pPr>
            <a:r>
              <a:rPr lang="el-GR" sz="7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Εσκεμμένο </a:t>
            </a:r>
            <a:r>
              <a:rPr lang="el-GR" sz="7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ή συχνό αποκλεισμό </a:t>
            </a:r>
            <a:r>
              <a:rPr lang="el-GR" sz="7400" b="1" dirty="0"/>
              <a:t>μαθητών από κοινωνικές δραστηριότητες, κοινωνική </a:t>
            </a:r>
            <a:r>
              <a:rPr lang="el-GR" sz="7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απομόνωση ή αποκλεισμό </a:t>
            </a:r>
            <a:endParaRPr lang="el-GR" sz="74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lnSpc>
                <a:spcPct val="170000"/>
              </a:lnSpc>
            </a:pPr>
            <a:r>
              <a:rPr lang="el-GR" sz="7400" dirty="0" smtClean="0"/>
              <a:t>απόρριψη </a:t>
            </a:r>
            <a:r>
              <a:rPr lang="el-GR" sz="7400" dirty="0"/>
              <a:t>από την </a:t>
            </a:r>
            <a:r>
              <a:rPr lang="el-GR" sz="7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ομάδα</a:t>
            </a:r>
          </a:p>
          <a:p>
            <a:pPr lvl="2">
              <a:lnSpc>
                <a:spcPct val="170000"/>
              </a:lnSpc>
            </a:pPr>
            <a:r>
              <a:rPr lang="el-GR" sz="7400" dirty="0" smtClean="0"/>
              <a:t>αποκλεισμό </a:t>
            </a:r>
            <a:r>
              <a:rPr lang="el-GR" sz="7400" dirty="0"/>
              <a:t>από </a:t>
            </a:r>
            <a:r>
              <a:rPr lang="el-GR" sz="7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παιχνίδια </a:t>
            </a:r>
            <a:r>
              <a:rPr lang="el-GR" sz="7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της αυλής</a:t>
            </a:r>
          </a:p>
          <a:p>
            <a:pPr lvl="2">
              <a:lnSpc>
                <a:spcPct val="170000"/>
              </a:lnSpc>
            </a:pPr>
            <a:r>
              <a:rPr lang="el-GR" sz="7400" dirty="0" smtClean="0"/>
              <a:t>αποκλεισμό </a:t>
            </a:r>
            <a:r>
              <a:rPr lang="el-GR" sz="7400" dirty="0"/>
              <a:t>από</a:t>
            </a:r>
            <a:r>
              <a:rPr lang="el-GR" sz="7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7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παρέες</a:t>
            </a:r>
          </a:p>
          <a:p>
            <a:pPr lvl="2">
              <a:lnSpc>
                <a:spcPct val="170000"/>
              </a:lnSpc>
            </a:pPr>
            <a:r>
              <a:rPr lang="el-GR" sz="7400" dirty="0" smtClean="0"/>
              <a:t>προσβλητικές </a:t>
            </a:r>
            <a:r>
              <a:rPr lang="el-GR" sz="7400" dirty="0"/>
              <a:t>ή απειλητικές </a:t>
            </a:r>
            <a:r>
              <a:rPr lang="el-GR" sz="7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χειρονομίες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l-GR" b="1" dirty="0" smtClean="0"/>
              <a:t> Μπορεί να περιλαμβάνει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5877272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</a:pPr>
            <a:r>
              <a:rPr lang="el-GR" sz="8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Σεξουαλική παρενόχληση </a:t>
            </a:r>
          </a:p>
          <a:p>
            <a:pPr lvl="2">
              <a:lnSpc>
                <a:spcPct val="120000"/>
              </a:lnSpc>
            </a:pPr>
            <a:r>
              <a:rPr lang="el-GR" sz="8600" dirty="0" smtClean="0"/>
              <a:t>μη ευπρόσδεκτες σεξουαλικές </a:t>
            </a:r>
            <a:r>
              <a:rPr lang="el-GR" sz="8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χειρονομίες</a:t>
            </a:r>
          </a:p>
          <a:p>
            <a:pPr lvl="2">
              <a:lnSpc>
                <a:spcPct val="120000"/>
              </a:lnSpc>
            </a:pPr>
            <a:r>
              <a:rPr lang="el-GR" sz="8600" dirty="0" smtClean="0"/>
              <a:t>σεξουαλικά </a:t>
            </a:r>
            <a:r>
              <a:rPr lang="el-GR" sz="8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υπονοούμενα</a:t>
            </a:r>
          </a:p>
          <a:p>
            <a:pPr lvl="2">
              <a:lnSpc>
                <a:spcPct val="120000"/>
              </a:lnSpc>
            </a:pPr>
            <a:r>
              <a:rPr lang="el-GR" sz="8600" dirty="0" smtClean="0"/>
              <a:t> ή </a:t>
            </a:r>
            <a:r>
              <a:rPr lang="el-GR" sz="8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προσβλητικά σχόλια</a:t>
            </a:r>
            <a:r>
              <a:rPr lang="el-GR" sz="8600" dirty="0" smtClean="0"/>
              <a:t> σεξουαλικού περιεχομένου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l-GR" sz="8600" dirty="0" smtClean="0"/>
          </a:p>
          <a:p>
            <a:pPr marL="342900" lvl="1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l-GR" sz="8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Χρησιμοποίηση</a:t>
            </a:r>
          </a:p>
          <a:p>
            <a:pPr marL="1200150" lvl="3" indent="-342900">
              <a:lnSpc>
                <a:spcPct val="120000"/>
              </a:lnSpc>
            </a:pPr>
            <a:r>
              <a:rPr lang="el-GR" sz="8600" b="1" dirty="0" smtClean="0"/>
              <a:t> </a:t>
            </a:r>
            <a:r>
              <a:rPr lang="el-GR" sz="8600" dirty="0" smtClean="0"/>
              <a:t>υβριστικών ή περιπαικτικών </a:t>
            </a:r>
            <a:r>
              <a:rPr lang="el-GR" sz="8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εκφράσεων</a:t>
            </a:r>
          </a:p>
          <a:p>
            <a:pPr marL="1200150" lvl="3" indent="-342900">
              <a:lnSpc>
                <a:spcPct val="120000"/>
              </a:lnSpc>
            </a:pPr>
            <a:r>
              <a:rPr lang="el-GR" sz="8600" dirty="0" smtClean="0"/>
              <a:t> </a:t>
            </a:r>
            <a:r>
              <a:rPr lang="el-GR" sz="8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πειράγματα</a:t>
            </a:r>
          </a:p>
          <a:p>
            <a:pPr marL="1200150" lvl="3" indent="-342900">
              <a:lnSpc>
                <a:spcPct val="120000"/>
              </a:lnSpc>
            </a:pPr>
            <a:r>
              <a:rPr lang="el-GR" sz="8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παρατσούκλια</a:t>
            </a:r>
          </a:p>
          <a:p>
            <a:pPr marL="1200150" lvl="3" indent="-342900">
              <a:lnSpc>
                <a:spcPct val="120000"/>
              </a:lnSpc>
            </a:pPr>
            <a:r>
              <a:rPr lang="el-GR" sz="8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κοροϊδία </a:t>
            </a:r>
          </a:p>
          <a:p>
            <a:pPr lvl="2">
              <a:lnSpc>
                <a:spcPct val="170000"/>
              </a:lnSpc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l-GR" b="1" dirty="0" smtClean="0"/>
              <a:t>Μπορεί να περιλαμβάνει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6624736"/>
          </a:xfrm>
        </p:spPr>
        <p:txBody>
          <a:bodyPr>
            <a:normAutofit/>
          </a:bodyPr>
          <a:lstStyle/>
          <a:p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Απειλές και εκβιασμό </a:t>
            </a:r>
          </a:p>
          <a:p>
            <a:pPr lvl="1">
              <a:buNone/>
            </a:pPr>
            <a:endParaRPr lang="el-GR" sz="2400" dirty="0" smtClean="0"/>
          </a:p>
          <a:p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Υβριστικές ή περιπαικτικές εκφράσεις </a:t>
            </a:r>
            <a:r>
              <a:rPr lang="el-GR" sz="2400" b="1" dirty="0" smtClean="0"/>
              <a:t>για</a:t>
            </a:r>
          </a:p>
          <a:p>
            <a:pPr lvl="2"/>
            <a:r>
              <a:rPr lang="el-GR" dirty="0" smtClean="0"/>
              <a:t>την εθνικότητα</a:t>
            </a:r>
          </a:p>
          <a:p>
            <a:pPr lvl="2"/>
            <a:r>
              <a:rPr lang="el-GR" dirty="0" smtClean="0"/>
              <a:t>τη θρησκεία</a:t>
            </a:r>
          </a:p>
          <a:p>
            <a:pPr lvl="2"/>
            <a:r>
              <a:rPr lang="el-GR" dirty="0" smtClean="0"/>
              <a:t>την ταυτότητα αναπηρίας</a:t>
            </a:r>
          </a:p>
          <a:p>
            <a:pPr lvl="2"/>
            <a:r>
              <a:rPr lang="el-GR" dirty="0" smtClean="0"/>
              <a:t>τη σεξουαλική ταυτότητα του θύματος </a:t>
            </a:r>
          </a:p>
          <a:p>
            <a:pPr lvl="2"/>
            <a:endParaRPr lang="el-GR" dirty="0" smtClean="0"/>
          </a:p>
          <a:p>
            <a:pPr lvl="0"/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Κλοπές ή και ζημιές </a:t>
            </a:r>
            <a:r>
              <a:rPr lang="el-GR" sz="2400" b="1" dirty="0" smtClean="0"/>
              <a:t>στα προσωπικά αντικείμενα του θύματος </a:t>
            </a:r>
          </a:p>
          <a:p>
            <a:pPr lvl="0"/>
            <a:endParaRPr lang="el-GR" sz="2400" b="1" dirty="0" smtClean="0"/>
          </a:p>
          <a:p>
            <a:pPr lvl="0"/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Επιδιωκόμενη απομάκρυνση των φίλων</a:t>
            </a:r>
            <a:endParaRPr lang="el-GR" sz="2400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Μπορεί να περιλαμβάνει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l-GR" b="1" dirty="0" smtClean="0"/>
              <a:t>Διάδοση </a:t>
            </a:r>
            <a:r>
              <a:rPr lang="el-GR" b="1" dirty="0"/>
              <a:t>κακοηθών και ψευδών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φημών </a:t>
            </a:r>
            <a:endParaRPr lang="el-GR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el-GR" b="1" dirty="0"/>
          </a:p>
          <a:p>
            <a:pPr lvl="0"/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Ηλεκτρονικό </a:t>
            </a:r>
            <a:r>
              <a:rPr lang="el-GR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bullying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2">
              <a:lnSpc>
                <a:spcPct val="170000"/>
              </a:lnSpc>
            </a:pPr>
            <a:r>
              <a:rPr lang="el-GR" sz="2600" dirty="0" smtClean="0"/>
              <a:t>"</a:t>
            </a:r>
            <a:r>
              <a:rPr lang="el-GR" sz="2600" dirty="0"/>
              <a:t>η </a:t>
            </a:r>
            <a:r>
              <a:rPr lang="el-GR" sz="2600" b="1" u="sng" dirty="0"/>
              <a:t>επαναλαμβανόμενη </a:t>
            </a:r>
            <a:endParaRPr lang="el-GR" sz="2600" b="1" u="sng" dirty="0" smtClean="0"/>
          </a:p>
          <a:p>
            <a:pPr lvl="2">
              <a:lnSpc>
                <a:spcPct val="170000"/>
              </a:lnSpc>
            </a:pPr>
            <a:r>
              <a:rPr lang="el-GR" sz="2600" dirty="0" smtClean="0"/>
              <a:t>και </a:t>
            </a:r>
            <a:r>
              <a:rPr lang="el-GR" sz="2600" dirty="0"/>
              <a:t>εκ </a:t>
            </a:r>
            <a:r>
              <a:rPr lang="el-GR" sz="2600" b="1" u="sng" dirty="0"/>
              <a:t>προθέσεων βλάβη </a:t>
            </a:r>
            <a:endParaRPr lang="el-GR" sz="2600" b="1" u="sng" dirty="0" smtClean="0"/>
          </a:p>
          <a:p>
            <a:pPr lvl="2">
              <a:lnSpc>
                <a:spcPct val="170000"/>
              </a:lnSpc>
            </a:pPr>
            <a:r>
              <a:rPr lang="el-GR" sz="2600" dirty="0" smtClean="0"/>
              <a:t>που </a:t>
            </a:r>
            <a:r>
              <a:rPr lang="el-GR" sz="2600" b="1" dirty="0"/>
              <a:t>προκαλείται διαμέσου </a:t>
            </a:r>
            <a:r>
              <a:rPr lang="el-GR" sz="2600" dirty="0"/>
              <a:t>της </a:t>
            </a:r>
            <a:r>
              <a:rPr lang="el-GR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χρήσης ηλεκτρονικών </a:t>
            </a:r>
            <a:r>
              <a:rPr lang="el-GR" sz="2600" dirty="0"/>
              <a:t>υπολογιστών, κινητών τηλεφώνων και άλλων ηλεκτρονικών συσκευών" </a:t>
            </a:r>
            <a:endParaRPr lang="el-GR" sz="2600" dirty="0" smtClean="0"/>
          </a:p>
          <a:p>
            <a:pPr lvl="1">
              <a:lnSpc>
                <a:spcPct val="170000"/>
              </a:lnSpc>
            </a:pPr>
            <a:r>
              <a:rPr lang="el-GR" dirty="0" smtClean="0"/>
              <a:t>εμφανίζεται </a:t>
            </a:r>
            <a:r>
              <a:rPr lang="el-GR" dirty="0"/>
              <a:t>συχνότερα σε ιστότοπους όπου συγκεντρώνεται </a:t>
            </a:r>
            <a:r>
              <a:rPr lang="el-GR" b="1" u="sng" dirty="0"/>
              <a:t>μεγάλος αριθμός εφήβων.</a:t>
            </a:r>
          </a:p>
          <a:p>
            <a:endParaRPr lang="el-GR" dirty="0"/>
          </a:p>
        </p:txBody>
      </p:sp>
      <p:pic>
        <p:nvPicPr>
          <p:cNvPr id="4" name="rg_hi" descr="http://t3.gstatic.com/images?q=tbn:ANd9GcTSYDGac3507ZF1vojPFg2agL1PKlQUfLl3WYn2z7t_su5mG_6DGQ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628800"/>
            <a:ext cx="230425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Μπορεί να περιλαμβάνει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579296" cy="566124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Φυλετικές διακρίσεις: </a:t>
            </a:r>
          </a:p>
          <a:p>
            <a:pPr lvl="1">
              <a:lnSpc>
                <a:spcPct val="160000"/>
              </a:lnSpc>
            </a:pPr>
            <a:r>
              <a:rPr lang="el-GR" sz="3100" dirty="0" smtClean="0"/>
              <a:t>προσβλητικά ρατσιστικά σχόλια ή χειρονομίες </a:t>
            </a:r>
          </a:p>
          <a:p>
            <a:pPr lvl="1">
              <a:lnSpc>
                <a:spcPct val="160000"/>
              </a:lnSpc>
            </a:pPr>
            <a:r>
              <a:rPr lang="el-GR" sz="3100" dirty="0" smtClean="0"/>
              <a:t> το ειρωνεύονται λόγω της προφοράς του</a:t>
            </a:r>
          </a:p>
          <a:p>
            <a:pPr lvl="1">
              <a:lnSpc>
                <a:spcPct val="160000"/>
              </a:lnSpc>
            </a:pPr>
            <a:r>
              <a:rPr lang="el-GR" sz="3100" dirty="0" smtClean="0"/>
              <a:t> της χώρας του</a:t>
            </a:r>
          </a:p>
          <a:p>
            <a:pPr lvl="1">
              <a:lnSpc>
                <a:spcPct val="160000"/>
              </a:lnSpc>
            </a:pPr>
            <a:r>
              <a:rPr lang="el-GR" sz="3100" dirty="0" smtClean="0"/>
              <a:t>του χρώματος </a:t>
            </a:r>
          </a:p>
          <a:p>
            <a:pPr lvl="1">
              <a:lnSpc>
                <a:spcPct val="160000"/>
              </a:lnSpc>
            </a:pPr>
            <a:r>
              <a:rPr lang="el-GR" sz="3100" dirty="0" smtClean="0"/>
              <a:t>ή της θρησκείας του </a:t>
            </a:r>
          </a:p>
          <a:p>
            <a:pPr lvl="1"/>
            <a:endParaRPr lang="el-GR" dirty="0"/>
          </a:p>
          <a:p>
            <a:pPr lvl="0"/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Ειδικές ανάγκες μαθητών: </a:t>
            </a:r>
          </a:p>
          <a:p>
            <a:pPr lvl="1">
              <a:lnSpc>
                <a:spcPct val="170000"/>
              </a:lnSpc>
            </a:pPr>
            <a:r>
              <a:rPr lang="el-GR" sz="3100" dirty="0" smtClean="0"/>
              <a:t>προσβλητικά σχόλια για τις ικανότητες μαθητών</a:t>
            </a:r>
          </a:p>
          <a:p>
            <a:pPr lvl="1">
              <a:lnSpc>
                <a:spcPct val="170000"/>
              </a:lnSpc>
            </a:pPr>
            <a:r>
              <a:rPr lang="el-GR" sz="3100" dirty="0" smtClean="0"/>
              <a:t>με ειδικές ανάγκες ή μαθησιακές δυσκολίες</a:t>
            </a:r>
          </a:p>
          <a:p>
            <a:endParaRPr lang="el-GR" dirty="0"/>
          </a:p>
        </p:txBody>
      </p:sp>
      <p:pic>
        <p:nvPicPr>
          <p:cNvPr id="4" name="Picture 3" descr="http://t1.gstatic.com/images?q=tbn:ANd9GcQcJheJhIpS7TixXf8QyyNELgdHUHBhaoCcSSahe-zbioUatDppONwNm6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268760"/>
            <a:ext cx="233975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451360"/>
              </p:ext>
            </p:extLst>
          </p:nvPr>
        </p:nvGraphicFramePr>
        <p:xfrm>
          <a:off x="107502" y="1052736"/>
          <a:ext cx="9036500" cy="5669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9125"/>
                <a:gridCol w="2259125"/>
                <a:gridCol w="2259125"/>
                <a:gridCol w="2259125"/>
              </a:tblGrid>
              <a:tr h="1241536"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Reduction in being</a:t>
                      </a:r>
                      <a:endParaRPr lang="en-US" sz="2400" dirty="0"/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Elementary</a:t>
                      </a:r>
                      <a:endParaRPr lang="en-US" sz="2400" dirty="0"/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Middle school </a:t>
                      </a:r>
                      <a:endParaRPr lang="en-US" sz="2400" dirty="0"/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High school</a:t>
                      </a:r>
                      <a:endParaRPr lang="en-US" sz="2400" dirty="0"/>
                    </a:p>
                  </a:txBody>
                  <a:tcPr marL="91438" marR="91438" marT="45714" marB="45714"/>
                </a:tc>
              </a:tr>
              <a:tr h="1319133">
                <a:tc>
                  <a:txBody>
                    <a:bodyPr/>
                    <a:lstStyle/>
                    <a:p>
                      <a:endParaRPr lang="en-US" sz="2400" b="1" dirty="0" smtClean="0"/>
                    </a:p>
                    <a:p>
                      <a:r>
                        <a:rPr lang="en-US" sz="2400" b="1" dirty="0" smtClean="0"/>
                        <a:t>verbally bullied </a:t>
                      </a:r>
                    </a:p>
                    <a:p>
                      <a:endParaRPr lang="en-US" sz="2400" b="1" dirty="0"/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 smtClean="0"/>
                    </a:p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27%</a:t>
                      </a:r>
                      <a:endParaRPr lang="en-US" sz="3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 smtClean="0"/>
                    </a:p>
                    <a:p>
                      <a:pPr algn="ctr"/>
                      <a:r>
                        <a:rPr lang="en-US" sz="3600" b="1" dirty="0" smtClean="0"/>
                        <a:t>21%</a:t>
                      </a:r>
                      <a:endParaRPr lang="en-US" sz="3600" b="1" dirty="0"/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 smtClean="0"/>
                    </a:p>
                    <a:p>
                      <a:pPr algn="ctr"/>
                      <a:r>
                        <a:rPr lang="en-US" sz="3600" b="1" dirty="0" smtClean="0"/>
                        <a:t>20%</a:t>
                      </a:r>
                      <a:endParaRPr lang="en-US" sz="3600" b="1" dirty="0"/>
                    </a:p>
                  </a:txBody>
                  <a:tcPr marL="91438" marR="91438" marT="45714" marB="45714"/>
                </a:tc>
              </a:tr>
              <a:tr h="1455969">
                <a:tc>
                  <a:txBody>
                    <a:bodyPr/>
                    <a:lstStyle/>
                    <a:p>
                      <a:endParaRPr lang="en-US" sz="2400" b="1" dirty="0" smtClean="0"/>
                    </a:p>
                    <a:p>
                      <a:r>
                        <a:rPr lang="en-US" sz="2400" b="1" dirty="0" smtClean="0"/>
                        <a:t>socially excluded </a:t>
                      </a:r>
                    </a:p>
                    <a:p>
                      <a:endParaRPr lang="en-US" sz="2400" b="1" dirty="0"/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 smtClean="0"/>
                    </a:p>
                    <a:p>
                      <a:pPr algn="ctr"/>
                      <a:r>
                        <a:rPr lang="en-US" sz="3600" b="1" dirty="0" smtClean="0"/>
                        <a:t>26%</a:t>
                      </a:r>
                      <a:endParaRPr lang="en-US" sz="3600" b="1" dirty="0"/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 smtClean="0"/>
                    </a:p>
                    <a:p>
                      <a:pPr algn="ctr"/>
                      <a:r>
                        <a:rPr lang="en-US" sz="3600" b="1" dirty="0" smtClean="0"/>
                        <a:t>19%</a:t>
                      </a:r>
                      <a:endParaRPr lang="en-US" sz="3600" b="1" dirty="0"/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 smtClean="0"/>
                    </a:p>
                    <a:p>
                      <a:pPr algn="ctr"/>
                      <a:r>
                        <a:rPr lang="en-US" sz="3600" b="1" dirty="0" smtClean="0"/>
                        <a:t>28%</a:t>
                      </a:r>
                      <a:endParaRPr lang="en-US" sz="3600" b="1" dirty="0"/>
                    </a:p>
                  </a:txBody>
                  <a:tcPr marL="91438" marR="91438" marT="45714" marB="45714"/>
                </a:tc>
              </a:tr>
              <a:tr h="1455969">
                <a:tc>
                  <a:txBody>
                    <a:bodyPr/>
                    <a:lstStyle/>
                    <a:p>
                      <a:endParaRPr lang="en-US" sz="2400" b="1" dirty="0" smtClean="0"/>
                    </a:p>
                    <a:p>
                      <a:r>
                        <a:rPr lang="en-US" sz="2400" b="1" dirty="0" smtClean="0"/>
                        <a:t>physically bullied </a:t>
                      </a:r>
                    </a:p>
                    <a:p>
                      <a:endParaRPr lang="en-US" sz="2400" b="1" dirty="0"/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 smtClean="0"/>
                    </a:p>
                    <a:p>
                      <a:pPr algn="ctr"/>
                      <a:r>
                        <a:rPr lang="en-US" sz="6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37%</a:t>
                      </a:r>
                      <a:endParaRPr lang="en-US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 smtClean="0"/>
                    </a:p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31%</a:t>
                      </a:r>
                      <a:endParaRPr lang="en-US" sz="3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 smtClean="0"/>
                    </a:p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27%</a:t>
                      </a:r>
                      <a:endParaRPr lang="en-US" sz="3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8" marR="91438" marT="45714" marB="45714"/>
                </a:tc>
              </a:tr>
            </a:tbl>
          </a:graphicData>
        </a:graphic>
      </p:graphicFrame>
      <p:sp>
        <p:nvSpPr>
          <p:cNvPr id="2665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r>
              <a:rPr lang="el-GR" sz="3200" smtClean="0"/>
              <a:t>Ανακτήθηκε από</a:t>
            </a:r>
            <a:r>
              <a:rPr lang="en-GB" sz="3200" smtClean="0"/>
              <a:t> Limber &amp; Olweus (2013).</a:t>
            </a:r>
            <a:r>
              <a:rPr lang="el-GR" sz="320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442768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l-GR" b="1" dirty="0" err="1" smtClean="0"/>
              <a:t>Bullying</a:t>
            </a:r>
            <a:r>
              <a:rPr lang="el-GR" b="1" dirty="0" smtClean="0"/>
              <a:t> ή Πείραγμα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26469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l-GR" b="1" dirty="0" smtClean="0"/>
              <a:t>O </a:t>
            </a:r>
            <a:r>
              <a:rPr lang="el-GR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Olweus</a:t>
            </a:r>
            <a:r>
              <a:rPr lang="el-GR" b="1" dirty="0"/>
              <a:t> τονίζει τη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διαφορά του </a:t>
            </a:r>
            <a:r>
              <a:rPr lang="el-GR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bullying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με το «πείραγμα» </a:t>
            </a:r>
            <a:r>
              <a:rPr lang="el-GR" b="1" dirty="0"/>
              <a:t>στα πλαίσια του παιχνιδιού. </a:t>
            </a:r>
            <a:endParaRPr lang="el-GR" b="1" dirty="0" smtClean="0"/>
          </a:p>
          <a:p>
            <a:pPr lvl="1">
              <a:lnSpc>
                <a:spcPct val="120000"/>
              </a:lnSpc>
            </a:pPr>
            <a:r>
              <a:rPr lang="el-GR" dirty="0" smtClean="0"/>
              <a:t>Το </a:t>
            </a:r>
            <a:r>
              <a:rPr lang="el-GR" dirty="0"/>
              <a:t>«πείραγμα» αυτό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συνήθως συμβαίνει μεταξύ φίλων </a:t>
            </a:r>
            <a:r>
              <a:rPr lang="el-GR" dirty="0"/>
              <a:t>και </a:t>
            </a:r>
            <a:r>
              <a:rPr lang="el-GR" b="1" dirty="0"/>
              <a:t>δεν περιλαμβάνει </a:t>
            </a:r>
            <a:r>
              <a:rPr lang="el-GR" dirty="0"/>
              <a:t>την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πρόκληση σωματικού πόνου </a:t>
            </a:r>
            <a:r>
              <a:rPr lang="el-GR" dirty="0"/>
              <a:t>των άλλων. </a:t>
            </a:r>
            <a:endParaRPr lang="el-GR" dirty="0" smtClean="0"/>
          </a:p>
          <a:p>
            <a:pPr>
              <a:lnSpc>
                <a:spcPct val="120000"/>
              </a:lnSpc>
            </a:pPr>
            <a:endParaRPr lang="el-GR" dirty="0"/>
          </a:p>
          <a:p>
            <a:pPr>
              <a:lnSpc>
                <a:spcPct val="120000"/>
              </a:lnSpc>
            </a:pPr>
            <a:r>
              <a:rPr lang="el-GR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ΑΝΤΙΘΕΤΑ</a:t>
            </a:r>
            <a:r>
              <a:rPr lang="el-GR" b="1" dirty="0" smtClean="0"/>
              <a:t> </a:t>
            </a:r>
            <a:r>
              <a:rPr lang="el-GR" b="1" dirty="0"/>
              <a:t>το </a:t>
            </a:r>
            <a:r>
              <a:rPr lang="el-GR" b="1" dirty="0" err="1"/>
              <a:t>bullying</a:t>
            </a:r>
            <a:r>
              <a:rPr lang="el-GR" b="1" dirty="0"/>
              <a:t> εμπλέκει άτομα που </a:t>
            </a:r>
            <a:r>
              <a:rPr lang="el-GR" sz="3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ΕΧΟΥΝ ΦΙΛΙΚΕΣ ΣΧΕΣΕΙΣ. </a:t>
            </a:r>
          </a:p>
          <a:p>
            <a:pPr lvl="1">
              <a:lnSpc>
                <a:spcPct val="120000"/>
              </a:lnSpc>
            </a:pPr>
            <a:r>
              <a:rPr lang="el-GR" dirty="0" smtClean="0"/>
              <a:t>Η </a:t>
            </a:r>
            <a:r>
              <a:rPr lang="el-GR" dirty="0"/>
              <a:t>χαρακτηριστική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ανισορροπία δύναμης </a:t>
            </a:r>
            <a:r>
              <a:rPr lang="el-GR" dirty="0" smtClean="0"/>
              <a:t> </a:t>
            </a:r>
            <a:r>
              <a:rPr lang="el-GR" dirty="0"/>
              <a:t>μπορεί να αναφέρεται στα </a:t>
            </a:r>
            <a:r>
              <a:rPr lang="el-GR" b="1" dirty="0"/>
              <a:t>ατομικά ή κοινωνικά χαρακτηριστικά </a:t>
            </a:r>
            <a:r>
              <a:rPr lang="el-GR" dirty="0"/>
              <a:t>του δράστη και του θύματος. </a:t>
            </a:r>
            <a:br>
              <a:rPr lang="el-GR" dirty="0"/>
            </a:br>
            <a:endParaRPr lang="el-GR" dirty="0" smtClean="0"/>
          </a:p>
          <a:p>
            <a:pPr>
              <a:lnSpc>
                <a:spcPct val="120000"/>
              </a:lnSpc>
            </a:pP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«πείραγμα» μπορεί εύκολα να μετατραπεί σε 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εκφοβισμό !!!!!!!!!!</a:t>
            </a:r>
          </a:p>
          <a:p>
            <a:pPr lvl="1">
              <a:lnSpc>
                <a:spcPct val="120000"/>
              </a:lnSpc>
            </a:pPr>
            <a:r>
              <a:rPr lang="el-GR" b="1" dirty="0" smtClean="0"/>
              <a:t> </a:t>
            </a:r>
            <a:r>
              <a:rPr lang="el-GR" dirty="0"/>
              <a:t>αν συμβαίνει για </a:t>
            </a:r>
            <a:r>
              <a:rPr lang="el-GR" b="1" u="sng" dirty="0"/>
              <a:t>πολύ μεγάλο χρονικό διάστημα </a:t>
            </a:r>
            <a:endParaRPr lang="el-GR" b="1" u="sng" dirty="0" smtClean="0"/>
          </a:p>
          <a:p>
            <a:pPr lvl="1">
              <a:lnSpc>
                <a:spcPct val="120000"/>
              </a:lnSpc>
            </a:pPr>
            <a:r>
              <a:rPr lang="el-GR" dirty="0" smtClean="0"/>
              <a:t>το </a:t>
            </a:r>
            <a:r>
              <a:rPr lang="el-GR" dirty="0"/>
              <a:t>παιδί αισθανθεί ότι οι πράξεις των άλλων </a:t>
            </a:r>
            <a:r>
              <a:rPr lang="el-GR" b="1" u="sng" dirty="0"/>
              <a:t>δεν διέπονται από αστείο </a:t>
            </a:r>
            <a:r>
              <a:rPr lang="el-GR" dirty="0"/>
              <a:t>και δεν γίνονται μέσα στα </a:t>
            </a:r>
            <a:r>
              <a:rPr lang="el-GR" b="1" u="sng" dirty="0"/>
              <a:t>όρια του παιχνιδιού</a:t>
            </a:r>
          </a:p>
          <a:p>
            <a:pPr>
              <a:lnSpc>
                <a:spcPct val="120000"/>
              </a:lnSpc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Περιεχόμενα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525658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l-GR" sz="2400" b="1" dirty="0" smtClean="0"/>
              <a:t>Σχολικός εκφοβισμός – Ορισμός</a:t>
            </a:r>
          </a:p>
          <a:p>
            <a:pPr>
              <a:buFont typeface="Wingdings" pitchFamily="2" charset="2"/>
              <a:buChar char="Ø"/>
            </a:pPr>
            <a:endParaRPr lang="el-GR" sz="2400" b="1" dirty="0" smtClean="0"/>
          </a:p>
          <a:p>
            <a:pPr>
              <a:buFont typeface="Wingdings" pitchFamily="2" charset="2"/>
              <a:buChar char="Ø"/>
            </a:pPr>
            <a:r>
              <a:rPr lang="el-GR" sz="2400" b="1" dirty="0" err="1" smtClean="0"/>
              <a:t>Bullying</a:t>
            </a:r>
            <a:r>
              <a:rPr lang="el-GR" sz="2400" b="1" dirty="0" smtClean="0"/>
              <a:t> ή Πείραγμα</a:t>
            </a:r>
          </a:p>
          <a:p>
            <a:pPr>
              <a:buFont typeface="Wingdings" pitchFamily="2" charset="2"/>
              <a:buChar char="Ø"/>
            </a:pPr>
            <a:endParaRPr lang="el-GR" sz="2400" b="1" dirty="0" smtClean="0"/>
          </a:p>
          <a:p>
            <a:pPr>
              <a:buFont typeface="Wingdings" pitchFamily="2" charset="2"/>
              <a:buChar char="Ø"/>
            </a:pPr>
            <a:r>
              <a:rPr lang="el-GR" sz="2400" b="1" dirty="0" smtClean="0"/>
              <a:t>Τι είναι Σχολικός Εκφοβισμός και  τι δεν είναι Σχολικός Εκφοβισμός;</a:t>
            </a:r>
          </a:p>
          <a:p>
            <a:pPr>
              <a:buFont typeface="Wingdings" pitchFamily="2" charset="2"/>
              <a:buChar char="Ø"/>
            </a:pPr>
            <a:endParaRPr lang="el-GR" sz="2400" b="1" dirty="0" smtClean="0"/>
          </a:p>
          <a:p>
            <a:pPr>
              <a:buFont typeface="Wingdings" pitchFamily="2" charset="2"/>
              <a:buChar char="Ø"/>
            </a:pPr>
            <a:r>
              <a:rPr lang="el-GR" sz="2400" b="1" dirty="0"/>
              <a:t>Το παιδί που βιώνει εκφοβισμό – </a:t>
            </a:r>
            <a:r>
              <a:rPr lang="el-GR" sz="2400" b="1" dirty="0" smtClean="0"/>
              <a:t>Προφίλ </a:t>
            </a:r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ΘΥΜΑΤΟΣ</a:t>
            </a:r>
          </a:p>
          <a:p>
            <a:pPr>
              <a:buFont typeface="Wingdings" pitchFamily="2" charset="2"/>
              <a:buChar char="Ø"/>
            </a:pPr>
            <a:endParaRPr lang="el-GR" sz="2400" b="1" dirty="0" smtClean="0"/>
          </a:p>
          <a:p>
            <a:pPr>
              <a:buFont typeface="Wingdings" pitchFamily="2" charset="2"/>
              <a:buChar char="Ø"/>
            </a:pPr>
            <a:r>
              <a:rPr lang="el-GR" sz="2400" b="1" dirty="0" smtClean="0"/>
              <a:t>Με ποιους τρόπους τα παιδιά εκφοβίζονται;</a:t>
            </a:r>
          </a:p>
          <a:p>
            <a:pPr>
              <a:buFont typeface="Wingdings" pitchFamily="2" charset="2"/>
              <a:buChar char="Ø"/>
            </a:pPr>
            <a:endParaRPr lang="el-GR" sz="2400" b="1" dirty="0" smtClean="0"/>
          </a:p>
          <a:p>
            <a:pPr>
              <a:buFont typeface="Wingdings" pitchFamily="2" charset="2"/>
              <a:buChar char="Ø"/>
            </a:pPr>
            <a:r>
              <a:rPr lang="el-GR" sz="2400" b="1" dirty="0" smtClean="0"/>
              <a:t>Γιατί τις περισσότερες φορές τα παιδιά που βιώνουν εκφοβισμό δεν το λένε σε κανένα; 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b="1" dirty="0" smtClean="0"/>
              <a:t>Τι είναι Σχολικός Εκφοβισμός και </a:t>
            </a:r>
            <a:br>
              <a:rPr lang="el-GR" sz="2800" b="1" dirty="0" smtClean="0"/>
            </a:br>
            <a:r>
              <a:rPr lang="el-GR" sz="2800" b="1" dirty="0" smtClean="0"/>
              <a:t> τι δεν είναι Σχολικός </a:t>
            </a:r>
            <a:r>
              <a:rPr lang="el-GR" sz="2800" b="1" dirty="0"/>
              <a:t>Ε</a:t>
            </a:r>
            <a:r>
              <a:rPr lang="el-GR" sz="2800" b="1" dirty="0" smtClean="0"/>
              <a:t>κφοβισμός.</a:t>
            </a:r>
            <a:r>
              <a:rPr lang="el-GR" sz="2800" dirty="0" smtClean="0"/>
              <a:t/>
            </a:r>
            <a:br>
              <a:rPr lang="el-GR" sz="2800" dirty="0" smtClean="0"/>
            </a:b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633670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</a:pPr>
            <a:r>
              <a:rPr lang="el-GR" b="1" dirty="0" smtClean="0"/>
              <a:t>Καθημερινά </a:t>
            </a:r>
            <a:r>
              <a:rPr lang="el-GR" b="1" dirty="0"/>
              <a:t>αυξάνονται τα φαινόμενα του σχολικού εκφοβισμού </a:t>
            </a:r>
            <a:endParaRPr lang="el-GR" b="1" dirty="0" smtClean="0"/>
          </a:p>
          <a:p>
            <a:pPr lvl="1">
              <a:lnSpc>
                <a:spcPct val="120000"/>
              </a:lnSpc>
            </a:pP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Γονείς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εκπαιδευτικοί και μαθητές </a:t>
            </a:r>
            <a:r>
              <a:rPr lang="el-GR" b="1" dirty="0"/>
              <a:t>προβληματίζονται και ανησυχούν  </a:t>
            </a:r>
            <a:r>
              <a:rPr lang="el-GR" dirty="0"/>
              <a:t>για το πώς να διαχειριστούν τέτοια </a:t>
            </a:r>
            <a:r>
              <a:rPr lang="el-GR" dirty="0" smtClean="0"/>
              <a:t>φαινόμενα</a:t>
            </a:r>
          </a:p>
          <a:p>
            <a:pPr lvl="1">
              <a:lnSpc>
                <a:spcPct val="120000"/>
              </a:lnSpc>
            </a:pPr>
            <a:r>
              <a:rPr lang="el-GR" dirty="0" smtClean="0"/>
              <a:t>μέσα </a:t>
            </a:r>
            <a:r>
              <a:rPr lang="el-GR" dirty="0"/>
              <a:t>στα οποία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νοιώθουν εγκλωβισμένοι</a:t>
            </a:r>
            <a:r>
              <a:rPr lang="el-GR" dirty="0"/>
              <a:t>.  </a:t>
            </a:r>
            <a:endParaRPr lang="el-GR" dirty="0" smtClean="0"/>
          </a:p>
          <a:p>
            <a:pPr>
              <a:lnSpc>
                <a:spcPct val="160000"/>
              </a:lnSpc>
              <a:buNone/>
            </a:pPr>
            <a:endParaRPr lang="el-GR" sz="1100" dirty="0"/>
          </a:p>
          <a:p>
            <a:pPr>
              <a:lnSpc>
                <a:spcPct val="160000"/>
              </a:lnSpc>
            </a:pPr>
            <a:r>
              <a:rPr lang="el-GR" sz="3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ΑΠΟΚΤΗΣΗ ΓΝΩΣΗΣ </a:t>
            </a:r>
            <a:r>
              <a:rPr lang="el-GR" b="1" dirty="0" smtClean="0"/>
              <a:t>σε </a:t>
            </a:r>
            <a:r>
              <a:rPr lang="el-GR" b="1" dirty="0"/>
              <a:t>όλες τις καταστάσεις είναι το πρώτο και </a:t>
            </a:r>
            <a:r>
              <a:rPr lang="el-G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βασικό βήμα </a:t>
            </a:r>
            <a:r>
              <a:rPr lang="el-GR" b="1" dirty="0"/>
              <a:t>που πρέπει να γίνει για να μπορεί κάποιος να αντιμετωπίσει τέτοιες καταστάσεις. </a:t>
            </a:r>
            <a:endParaRPr lang="el-GR" b="1" dirty="0" smtClean="0"/>
          </a:p>
          <a:p>
            <a:pPr lvl="1">
              <a:lnSpc>
                <a:spcPct val="160000"/>
              </a:lnSpc>
            </a:pPr>
            <a:r>
              <a:rPr lang="el-GR" dirty="0" smtClean="0"/>
              <a:t>Και </a:t>
            </a:r>
            <a:r>
              <a:rPr lang="el-GR" dirty="0"/>
              <a:t>στο σχολικό εκφοβισμό το πρώτο που πρέπει να ειπωθεί είναι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δεν είναι σχολικός εκφοβισμός.</a:t>
            </a:r>
          </a:p>
          <a:p>
            <a:pPr>
              <a:buNone/>
            </a:pPr>
            <a:r>
              <a:rPr lang="el-GR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360040"/>
          </a:xfrm>
        </p:spPr>
        <p:txBody>
          <a:bodyPr anchor="t">
            <a:noAutofit/>
          </a:bodyPr>
          <a:lstStyle/>
          <a:p>
            <a:r>
              <a:rPr lang="el-GR" sz="3200" b="1" dirty="0" smtClean="0"/>
              <a:t>Τι είναι Σχολικός Εκφοβισμός </a:t>
            </a:r>
            <a:br>
              <a:rPr lang="el-GR" sz="3200" b="1" dirty="0" smtClean="0"/>
            </a:br>
            <a:r>
              <a:rPr lang="el-GR" sz="3200" b="1" dirty="0" smtClean="0"/>
              <a:t>και  τι δεν είναι Σχολικός </a:t>
            </a:r>
            <a:r>
              <a:rPr lang="el-GR" sz="3200" b="1" dirty="0"/>
              <a:t>Ε</a:t>
            </a:r>
            <a:r>
              <a:rPr lang="el-GR" sz="3200" b="1" dirty="0" smtClean="0"/>
              <a:t>κφοβισμός.</a:t>
            </a:r>
            <a:r>
              <a:rPr lang="el-GR" sz="3200" dirty="0" smtClean="0"/>
              <a:t/>
            </a:r>
            <a:br>
              <a:rPr lang="el-GR" sz="3200" dirty="0" smtClean="0"/>
            </a:b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964488" cy="6264696"/>
          </a:xfrm>
        </p:spPr>
        <p:txBody>
          <a:bodyPr>
            <a:normAutofit fontScale="77500" lnSpcReduction="20000"/>
          </a:bodyPr>
          <a:lstStyle/>
          <a:p>
            <a:endParaRPr lang="el-GR" b="1" dirty="0" smtClean="0"/>
          </a:p>
          <a:p>
            <a:pPr>
              <a:lnSpc>
                <a:spcPct val="120000"/>
              </a:lnSpc>
            </a:pPr>
            <a:r>
              <a:rPr lang="el-GR" b="1" dirty="0" smtClean="0"/>
              <a:t>Σχολικός Εκφοβισμός λοιπόν</a:t>
            </a:r>
          </a:p>
          <a:p>
            <a:pPr lvl="1">
              <a:lnSpc>
                <a:spcPct val="120000"/>
              </a:lnSpc>
            </a:pP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είναι μια διαμάχη</a:t>
            </a:r>
            <a:r>
              <a:rPr lang="el-GR" dirty="0" smtClean="0"/>
              <a:t>, σύγκρουση μεταξύ δυο μαθητών ή μαθητριών</a:t>
            </a:r>
          </a:p>
          <a:p>
            <a:pPr lvl="1">
              <a:lnSpc>
                <a:spcPct val="120000"/>
              </a:lnSpc>
            </a:pP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είναι το πείραγμα</a:t>
            </a:r>
            <a:r>
              <a:rPr lang="el-GR" dirty="0" smtClean="0"/>
              <a:t>, το αστείο προς κάποιον συμμαθητή που γίνονται σε συγκεκριμένο χρόνο</a:t>
            </a:r>
          </a:p>
          <a:p>
            <a:pPr lvl="1">
              <a:lnSpc>
                <a:spcPct val="120000"/>
              </a:lnSpc>
            </a:pP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έχει συνέχεια </a:t>
            </a:r>
          </a:p>
          <a:p>
            <a:pPr lvl="1">
              <a:lnSpc>
                <a:spcPct val="120000"/>
              </a:lnSpc>
            </a:pPr>
            <a:r>
              <a:rPr lang="el-GR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επηρεάζει</a:t>
            </a:r>
            <a:r>
              <a:rPr lang="el-GR" smtClean="0"/>
              <a:t> </a:t>
            </a:r>
            <a:r>
              <a:rPr lang="el-GR" dirty="0" smtClean="0"/>
              <a:t>την συναισθηματική κατάσταση των παιδιών. </a:t>
            </a:r>
          </a:p>
          <a:p>
            <a:endParaRPr lang="el-GR" dirty="0"/>
          </a:p>
          <a:p>
            <a:pPr>
              <a:lnSpc>
                <a:spcPct val="120000"/>
              </a:lnSpc>
            </a:pPr>
            <a:r>
              <a:rPr lang="el-GR" b="1" dirty="0" smtClean="0"/>
              <a:t>Ο Σχολικός </a:t>
            </a:r>
            <a:r>
              <a:rPr lang="el-GR" b="1" dirty="0"/>
              <a:t>Ε</a:t>
            </a:r>
            <a:r>
              <a:rPr lang="el-GR" b="1" dirty="0" smtClean="0"/>
              <a:t>κφοβισμός είναι </a:t>
            </a:r>
          </a:p>
          <a:p>
            <a:pPr lvl="1">
              <a:lnSpc>
                <a:spcPct val="120000"/>
              </a:lnSpc>
            </a:pPr>
            <a:r>
              <a:rPr lang="el-GR" dirty="0" smtClean="0"/>
              <a:t>ένα πιο </a:t>
            </a:r>
            <a:r>
              <a:rPr lang="el-GR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ΣΥΝΘΕΤΟ ΦΑΙΝΟΜΕΝΟ </a:t>
            </a:r>
            <a:r>
              <a:rPr lang="el-GR" dirty="0" smtClean="0"/>
              <a:t>που αυτό που τον ξεχωρίζει από το πείραγμα και τον τσακωμό</a:t>
            </a:r>
          </a:p>
          <a:p>
            <a:pPr lvl="1">
              <a:lnSpc>
                <a:spcPct val="120000"/>
              </a:lnSpc>
            </a:pPr>
            <a:r>
              <a:rPr lang="el-GR" dirty="0" smtClean="0"/>
              <a:t>είναι η 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ένταση</a:t>
            </a:r>
            <a:r>
              <a:rPr lang="el-GR" dirty="0" smtClean="0"/>
              <a:t> του, η 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διάρκεια</a:t>
            </a:r>
            <a:r>
              <a:rPr lang="el-GR" dirty="0" smtClean="0"/>
              <a:t> του,  η 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ανισορροπία δύναμης </a:t>
            </a:r>
            <a:r>
              <a:rPr lang="el-GR" dirty="0" smtClean="0"/>
              <a:t>μεταξύ των εμπλεκόμενων μερών και η 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συναισθηματική επίδραση</a:t>
            </a:r>
            <a:r>
              <a:rPr lang="el-GR" dirty="0" smtClean="0"/>
              <a:t> που έχει πάνω στα παιδιά. </a:t>
            </a:r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9512" y="2130425"/>
            <a:ext cx="8856984" cy="14700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l-GR" sz="4800" b="1" dirty="0"/>
              <a:t>Το παιδί που βιώνει εκφοβισμό – Προφίλ </a:t>
            </a:r>
            <a:r>
              <a:rPr lang="el-GR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ΘΥΜΑΤΟΣ</a:t>
            </a:r>
            <a:br>
              <a:rPr lang="el-GR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10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Το παιδί που βιώνει εκφοβισμό – Προφίλ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2200" dirty="0" smtClean="0"/>
              <a:t>Στο σημείο αυτό θα αναφερθεί ότι </a:t>
            </a:r>
            <a:r>
              <a:rPr lang="el-GR" sz="2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παιδιά που βιώνουν εκφοβισμό παρουσιάζουν:</a:t>
            </a:r>
            <a:br>
              <a:rPr lang="el-GR" sz="2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sz="2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540568" y="1600200"/>
            <a:ext cx="5256584" cy="4997152"/>
          </a:xfrm>
        </p:spPr>
        <p:txBody>
          <a:bodyPr>
            <a:normAutofit fontScale="40000" lnSpcReduction="20000"/>
          </a:bodyPr>
          <a:lstStyle/>
          <a:p>
            <a:endParaRPr lang="el-GR" dirty="0" smtClean="0"/>
          </a:p>
          <a:p>
            <a:pPr marL="1257300" lvl="4" indent="-342900">
              <a:lnSpc>
                <a:spcPct val="120000"/>
              </a:lnSpc>
              <a:buNone/>
            </a:pPr>
            <a:r>
              <a:rPr lang="el-GR" sz="51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</a:t>
            </a:r>
            <a:r>
              <a:rPr lang="el-GR" sz="51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αμηλή αυτοεκτίμηση</a:t>
            </a:r>
          </a:p>
          <a:p>
            <a:pPr marL="800100" lvl="3" indent="-342900">
              <a:lnSpc>
                <a:spcPct val="120000"/>
              </a:lnSpc>
              <a:buNone/>
            </a:pPr>
            <a:r>
              <a:rPr lang="el-GR" sz="5100" dirty="0" smtClean="0"/>
              <a:t/>
            </a:r>
            <a:br>
              <a:rPr lang="el-GR" sz="5100" dirty="0" smtClean="0"/>
            </a:br>
            <a:r>
              <a:rPr lang="el-GR" sz="5100" dirty="0" smtClean="0"/>
              <a:t>● Αδυναμία επίλυσης προβλημάτων</a:t>
            </a:r>
          </a:p>
          <a:p>
            <a:pPr marL="800100" lvl="3" indent="-342900">
              <a:lnSpc>
                <a:spcPct val="120000"/>
              </a:lnSpc>
              <a:buNone/>
            </a:pPr>
            <a:r>
              <a:rPr lang="el-GR" sz="5100" dirty="0" smtClean="0"/>
              <a:t/>
            </a:r>
            <a:br>
              <a:rPr lang="el-GR" sz="5100" dirty="0" smtClean="0"/>
            </a:br>
            <a:r>
              <a:rPr lang="el-GR" sz="5100" dirty="0" smtClean="0"/>
              <a:t>● Καταθλιπτικά στοιχεία</a:t>
            </a:r>
          </a:p>
          <a:p>
            <a:pPr marL="800100" lvl="3" indent="-342900">
              <a:lnSpc>
                <a:spcPct val="120000"/>
              </a:lnSpc>
              <a:buNone/>
            </a:pPr>
            <a:r>
              <a:rPr lang="el-GR" sz="5100" dirty="0" smtClean="0"/>
              <a:t/>
            </a:r>
            <a:br>
              <a:rPr lang="el-GR" sz="5100" dirty="0" smtClean="0"/>
            </a:br>
            <a:r>
              <a:rPr lang="el-GR" sz="5100" dirty="0" smtClean="0"/>
              <a:t>● Συναισθηματικές δυσκολίες</a:t>
            </a:r>
          </a:p>
          <a:p>
            <a:pPr marL="800100" lvl="3" indent="-342900">
              <a:lnSpc>
                <a:spcPct val="120000"/>
              </a:lnSpc>
              <a:buNone/>
            </a:pPr>
            <a:r>
              <a:rPr lang="el-GR" sz="5100" dirty="0" smtClean="0"/>
              <a:t/>
            </a:r>
            <a:br>
              <a:rPr lang="el-GR" sz="5100" dirty="0" smtClean="0"/>
            </a:br>
            <a:r>
              <a:rPr lang="el-GR" sz="5100" dirty="0" smtClean="0"/>
              <a:t>● Αίσθημα μοναξιάς</a:t>
            </a:r>
          </a:p>
          <a:p>
            <a:pPr marL="800100" lvl="3" indent="-342900">
              <a:lnSpc>
                <a:spcPct val="120000"/>
              </a:lnSpc>
              <a:buNone/>
            </a:pPr>
            <a:r>
              <a:rPr lang="el-GR" sz="5100" dirty="0" smtClean="0"/>
              <a:t/>
            </a:r>
            <a:br>
              <a:rPr lang="el-GR" sz="5100" dirty="0" smtClean="0"/>
            </a:br>
            <a:r>
              <a:rPr lang="el-GR" sz="5100" dirty="0" smtClean="0"/>
              <a:t>● Χαμηλές σχολικές επιδόσεις</a:t>
            </a:r>
          </a:p>
          <a:p>
            <a:pPr marL="800100" lvl="3" indent="-342900">
              <a:lnSpc>
                <a:spcPct val="120000"/>
              </a:lnSpc>
              <a:buNone/>
            </a:pPr>
            <a:r>
              <a:rPr lang="el-GR" sz="5100" dirty="0"/>
              <a:t> </a:t>
            </a:r>
            <a:r>
              <a:rPr lang="el-GR" sz="5100" dirty="0" smtClean="0"/>
              <a:t>        και απουσίες </a:t>
            </a:r>
            <a:br>
              <a:rPr lang="el-GR" sz="5100" dirty="0" smtClean="0"/>
            </a:br>
            <a:endParaRPr lang="el-GR" sz="5100" dirty="0" smtClean="0"/>
          </a:p>
          <a:p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9952" y="1340768"/>
            <a:ext cx="5112568" cy="5517232"/>
          </a:xfrm>
        </p:spPr>
        <p:txBody>
          <a:bodyPr>
            <a:normAutofit fontScale="40000" lnSpcReduction="20000"/>
          </a:bodyPr>
          <a:lstStyle/>
          <a:p>
            <a:pPr lvl="1">
              <a:buNone/>
            </a:pPr>
            <a:endParaRPr lang="el-GR" sz="2000" dirty="0" smtClean="0"/>
          </a:p>
          <a:p>
            <a:pPr lvl="1">
              <a:lnSpc>
                <a:spcPct val="120000"/>
              </a:lnSpc>
              <a:buNone/>
            </a:pPr>
            <a:endParaRPr lang="el-GR" sz="5000" b="1" u="sng" dirty="0" smtClean="0"/>
          </a:p>
          <a:p>
            <a:pPr lvl="1">
              <a:lnSpc>
                <a:spcPct val="120000"/>
              </a:lnSpc>
              <a:buNone/>
            </a:pPr>
            <a:r>
              <a:rPr lang="el-GR" sz="5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Διαταραχές συμπεριφοράς</a:t>
            </a:r>
          </a:p>
          <a:p>
            <a:pPr>
              <a:lnSpc>
                <a:spcPct val="120000"/>
              </a:lnSpc>
              <a:buNone/>
            </a:pPr>
            <a:r>
              <a:rPr lang="el-GR" sz="5000" dirty="0" smtClean="0"/>
              <a:t/>
            </a:r>
            <a:br>
              <a:rPr lang="el-GR" sz="5000" dirty="0" smtClean="0"/>
            </a:br>
            <a:r>
              <a:rPr lang="el-GR" sz="5000" dirty="0" smtClean="0"/>
              <a:t>● Ψυχολογικά / ψυχοσωματικά προβλήματα (πονοκέφαλοι, κοιλιακά άλγη, ενούρηση, διαταραχές ύπνου) </a:t>
            </a:r>
          </a:p>
          <a:p>
            <a:pPr>
              <a:lnSpc>
                <a:spcPct val="120000"/>
              </a:lnSpc>
              <a:buNone/>
            </a:pPr>
            <a:r>
              <a:rPr lang="el-GR" sz="5000" dirty="0" smtClean="0"/>
              <a:t/>
            </a:r>
            <a:br>
              <a:rPr lang="el-GR" sz="5000" dirty="0" smtClean="0"/>
            </a:br>
            <a:r>
              <a:rPr lang="el-GR" sz="5000" dirty="0" smtClean="0"/>
              <a:t>● Άγχος </a:t>
            </a:r>
          </a:p>
          <a:p>
            <a:pPr>
              <a:lnSpc>
                <a:spcPct val="120000"/>
              </a:lnSpc>
              <a:buNone/>
            </a:pPr>
            <a:r>
              <a:rPr lang="el-GR" sz="5000" dirty="0" smtClean="0"/>
              <a:t/>
            </a:r>
            <a:br>
              <a:rPr lang="el-GR" sz="5000" dirty="0" smtClean="0"/>
            </a:br>
            <a:r>
              <a:rPr lang="el-GR" sz="5000" dirty="0" smtClean="0"/>
              <a:t>● Φοβίες </a:t>
            </a:r>
          </a:p>
          <a:p>
            <a:pPr>
              <a:lnSpc>
                <a:spcPct val="120000"/>
              </a:lnSpc>
              <a:buNone/>
            </a:pPr>
            <a:r>
              <a:rPr lang="el-GR" sz="5000" dirty="0" smtClean="0"/>
              <a:t/>
            </a:r>
            <a:br>
              <a:rPr lang="el-GR" sz="5000" dirty="0" smtClean="0"/>
            </a:br>
            <a:r>
              <a:rPr lang="el-GR" sz="5000" dirty="0" smtClean="0"/>
              <a:t>● Δεν μπορούν να μείνουν μόνα </a:t>
            </a:r>
          </a:p>
          <a:p>
            <a:pPr>
              <a:lnSpc>
                <a:spcPct val="120000"/>
              </a:lnSpc>
              <a:buNone/>
            </a:pPr>
            <a:r>
              <a:rPr lang="el-GR" sz="5000" dirty="0" smtClean="0"/>
              <a:t/>
            </a:r>
            <a:br>
              <a:rPr lang="el-GR" sz="5000" dirty="0" smtClean="0"/>
            </a:br>
            <a:r>
              <a:rPr lang="el-GR" sz="5000" dirty="0" smtClean="0"/>
              <a:t>● Αποφεύγουν τη ‘</a:t>
            </a:r>
            <a:r>
              <a:rPr lang="el-GR" sz="5000" dirty="0" err="1" smtClean="0"/>
              <a:t>βλεματική</a:t>
            </a:r>
            <a:r>
              <a:rPr lang="el-GR" sz="5000" dirty="0" smtClean="0"/>
              <a:t>’ επαφή</a:t>
            </a:r>
            <a:endParaRPr lang="el-GR" sz="5000" dirty="0"/>
          </a:p>
        </p:txBody>
      </p:sp>
    </p:spTree>
    <p:extLst>
      <p:ext uri="{BB962C8B-B14F-4D97-AF65-F5344CB8AC3E}">
        <p14:creationId xmlns:p14="http://schemas.microsoft.com/office/powerpoint/2010/main" val="309219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el-GR" sz="4000" b="1" dirty="0" smtClean="0"/>
              <a:t>Ενδείξεις και συμπτώματα</a:t>
            </a:r>
            <a:r>
              <a:rPr lang="el-GR" sz="4000" dirty="0" smtClean="0"/>
              <a:t/>
            </a:r>
            <a:br>
              <a:rPr lang="el-GR" sz="4000" dirty="0" smtClean="0"/>
            </a:br>
            <a:endParaRPr lang="el-G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602128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l-GR" dirty="0" smtClean="0"/>
              <a:t>Νιώθει </a:t>
            </a:r>
            <a:r>
              <a:rPr lang="el-G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άρρωστο</a:t>
            </a:r>
            <a:r>
              <a:rPr lang="el-GR" dirty="0" smtClean="0"/>
              <a:t> το πρωί.</a:t>
            </a:r>
          </a:p>
          <a:p>
            <a:pPr lvl="0"/>
            <a:endParaRPr lang="el-GR" dirty="0" smtClean="0"/>
          </a:p>
          <a:p>
            <a:pPr lvl="0"/>
            <a:r>
              <a:rPr lang="el-GR" dirty="0" smtClean="0"/>
              <a:t>Μειώνεται αδικαιολόγητα η σχολική του </a:t>
            </a:r>
            <a:r>
              <a:rPr lang="el-G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απόδοση.</a:t>
            </a:r>
          </a:p>
          <a:p>
            <a:pPr lvl="0"/>
            <a:endParaRPr lang="el-GR" dirty="0" smtClean="0"/>
          </a:p>
          <a:p>
            <a:pPr lvl="0"/>
            <a:r>
              <a:rPr lang="el-GR" dirty="0" smtClean="0"/>
              <a:t>Επιστρέφει συχνά στο σπίτι με </a:t>
            </a:r>
            <a:r>
              <a:rPr lang="el-G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σχισμένα ρούχα ή βιβλία</a:t>
            </a:r>
            <a:r>
              <a:rPr lang="el-GR" dirty="0" smtClean="0"/>
              <a:t>.</a:t>
            </a:r>
          </a:p>
          <a:p>
            <a:pPr lvl="0"/>
            <a:endParaRPr lang="el-GR" dirty="0" smtClean="0"/>
          </a:p>
          <a:p>
            <a:pPr lvl="0"/>
            <a:r>
              <a:rPr lang="el-G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Χάνονται ή καταστρέφονται </a:t>
            </a:r>
            <a:r>
              <a:rPr lang="el-GR" dirty="0" smtClean="0"/>
              <a:t>συχνά τα προσωπικά του αντικείμενα.</a:t>
            </a:r>
          </a:p>
          <a:p>
            <a:pPr lvl="0"/>
            <a:endParaRPr lang="el-GR" dirty="0" smtClean="0"/>
          </a:p>
          <a:p>
            <a:pPr lvl="0"/>
            <a:r>
              <a:rPr lang="el-G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Ζητά</a:t>
            </a:r>
            <a:r>
              <a:rPr lang="el-GR" dirty="0" smtClean="0"/>
              <a:t> παράλογα χαρτζιλίκι ή </a:t>
            </a:r>
            <a:r>
              <a:rPr lang="el-G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κλέβει</a:t>
            </a:r>
            <a:r>
              <a:rPr lang="el-GR" dirty="0" smtClean="0"/>
              <a:t> χρήματα.</a:t>
            </a:r>
          </a:p>
          <a:p>
            <a:pPr lvl="0"/>
            <a:endParaRPr lang="el-GR" dirty="0" smtClean="0"/>
          </a:p>
          <a:p>
            <a:pPr lvl="0"/>
            <a:r>
              <a:rPr lang="el-G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Χάνει</a:t>
            </a:r>
            <a:r>
              <a:rPr lang="el-GR" dirty="0" smtClean="0"/>
              <a:t> συχνά το χαρτζιλίκι του.</a:t>
            </a:r>
          </a:p>
          <a:p>
            <a:pPr lvl="0"/>
            <a:endParaRPr lang="el-GR" dirty="0" smtClean="0"/>
          </a:p>
          <a:p>
            <a:pPr lvl="0"/>
            <a:r>
              <a:rPr lang="el-GR" dirty="0" smtClean="0"/>
              <a:t>Έχει αδικαιολόγητες </a:t>
            </a:r>
            <a:r>
              <a:rPr lang="el-G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μελανιές ή πληγές.</a:t>
            </a:r>
          </a:p>
          <a:p>
            <a:pPr lvl="0"/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15597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Ενδείξεις και συμπτώματα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33670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l-GR" sz="3800" dirty="0"/>
              <a:t>Οι παραπάνω </a:t>
            </a:r>
            <a:r>
              <a:rPr lang="el-GR" sz="3800" b="1" dirty="0"/>
              <a:t>ενδείξεις και συμπτώματα </a:t>
            </a:r>
            <a:r>
              <a:rPr lang="el-GR" sz="3800" dirty="0"/>
              <a:t>μπορεί να </a:t>
            </a:r>
            <a:r>
              <a:rPr lang="el-GR" sz="3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προέρχονται και από άλλες </a:t>
            </a:r>
            <a:r>
              <a:rPr lang="el-GR" sz="3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αιτίες </a:t>
            </a:r>
          </a:p>
          <a:p>
            <a:pPr lvl="1">
              <a:lnSpc>
                <a:spcPct val="120000"/>
              </a:lnSpc>
            </a:pPr>
            <a:r>
              <a:rPr lang="el-GR" sz="3400" dirty="0" smtClean="0"/>
              <a:t>ωστόσο</a:t>
            </a:r>
            <a:r>
              <a:rPr lang="el-GR" sz="3400" dirty="0"/>
              <a:t>, το γεγονός να είναι το παιδί θύμα εκφοβισμού πρέπει να </a:t>
            </a:r>
            <a:r>
              <a:rPr lang="el-GR" sz="3400" dirty="0" smtClean="0"/>
              <a:t>λαμβάνεται </a:t>
            </a:r>
            <a:r>
              <a:rPr lang="el-GR" sz="3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σοβαρά </a:t>
            </a:r>
            <a:r>
              <a:rPr lang="el-GR" sz="3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υπόψη</a:t>
            </a:r>
            <a:r>
              <a:rPr lang="el-GR" sz="3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l-GR" dirty="0"/>
          </a:p>
          <a:p>
            <a:pPr>
              <a:lnSpc>
                <a:spcPct val="120000"/>
              </a:lnSpc>
            </a:pPr>
            <a:r>
              <a:rPr lang="el-GR" dirty="0" smtClean="0"/>
              <a:t> </a:t>
            </a:r>
            <a:r>
              <a:rPr lang="el-GR" sz="3800" dirty="0"/>
              <a:t>Θα πρέπει να λαμβάνεται υπόψη ο </a:t>
            </a:r>
            <a:r>
              <a:rPr lang="el-GR" sz="3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συναισθηματικός κόσμος των </a:t>
            </a:r>
            <a:r>
              <a:rPr lang="el-GR" sz="3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παιδιών</a:t>
            </a:r>
          </a:p>
          <a:p>
            <a:pPr lvl="1">
              <a:lnSpc>
                <a:spcPct val="120000"/>
              </a:lnSpc>
            </a:pPr>
            <a:r>
              <a:rPr lang="el-GR" sz="3400" dirty="0" smtClean="0"/>
              <a:t>ο </a:t>
            </a:r>
            <a:r>
              <a:rPr lang="el-GR" sz="3400" dirty="0"/>
              <a:t>οποίος στην περίπτωση του σχολικού εκφοβισμού δεν διαφέρει από οποιαδήποτε άλλη </a:t>
            </a:r>
            <a:r>
              <a:rPr lang="el-GR" sz="3400" b="1" dirty="0"/>
              <a:t>μορφή βίας</a:t>
            </a:r>
            <a:r>
              <a:rPr lang="el-GR" sz="3400" dirty="0"/>
              <a:t>. </a:t>
            </a:r>
            <a:endParaRPr lang="el-GR" sz="3400" dirty="0" smtClean="0"/>
          </a:p>
          <a:p>
            <a:endParaRPr lang="el-GR" dirty="0"/>
          </a:p>
          <a:p>
            <a:pPr>
              <a:lnSpc>
                <a:spcPct val="120000"/>
              </a:lnSpc>
            </a:pPr>
            <a:r>
              <a:rPr lang="el-GR" sz="3800" dirty="0"/>
              <a:t>Εάν δεν λάβουν την </a:t>
            </a:r>
            <a:r>
              <a:rPr lang="el-GR" sz="3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κατάλληλη στήριξη </a:t>
            </a:r>
            <a:r>
              <a:rPr lang="el-GR" sz="3800" dirty="0"/>
              <a:t>στο </a:t>
            </a:r>
            <a:r>
              <a:rPr lang="el-GR" sz="3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ΜΕΛΛΟΝ ΕΙΝΑΙ ΔΥΝΑΤΟ </a:t>
            </a:r>
            <a:r>
              <a:rPr lang="el-GR" sz="3800" dirty="0" smtClean="0"/>
              <a:t>να </a:t>
            </a:r>
            <a:r>
              <a:rPr lang="el-GR" sz="3800" dirty="0"/>
              <a:t>επιδείξουν </a:t>
            </a:r>
            <a:r>
              <a:rPr lang="el-GR" sz="3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αδυναμία</a:t>
            </a:r>
            <a:r>
              <a:rPr lang="el-GR" sz="3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l-GR" sz="3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93763" lvl="1" indent="-447675">
              <a:lnSpc>
                <a:spcPct val="120000"/>
              </a:lnSpc>
              <a:buNone/>
            </a:pPr>
            <a:r>
              <a:rPr lang="el-GR" sz="3000" dirty="0" smtClean="0"/>
              <a:t>	● </a:t>
            </a:r>
            <a:r>
              <a:rPr lang="el-GR" sz="3200" dirty="0"/>
              <a:t>να αναλάβουν </a:t>
            </a:r>
            <a:r>
              <a:rPr lang="el-GR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ευθύνες</a:t>
            </a:r>
          </a:p>
          <a:p>
            <a:pPr lvl="2">
              <a:lnSpc>
                <a:spcPct val="120000"/>
              </a:lnSpc>
              <a:buNone/>
            </a:pPr>
            <a:r>
              <a:rPr lang="el-GR" sz="3200" dirty="0" smtClean="0"/>
              <a:t>● </a:t>
            </a:r>
            <a:r>
              <a:rPr lang="el-GR" sz="3200" dirty="0"/>
              <a:t>να επιδείξουν συνέπεια στον </a:t>
            </a:r>
            <a:r>
              <a:rPr lang="el-GR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κοινωνικό τους </a:t>
            </a:r>
            <a:r>
              <a:rPr lang="el-GR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ρόλο</a:t>
            </a:r>
          </a:p>
          <a:p>
            <a:pPr lvl="2">
              <a:lnSpc>
                <a:spcPct val="120000"/>
              </a:lnSpc>
              <a:buNone/>
            </a:pPr>
            <a:r>
              <a:rPr lang="el-GR" sz="3200" dirty="0" smtClean="0"/>
              <a:t> ● </a:t>
            </a:r>
            <a:r>
              <a:rPr lang="el-GR" sz="3200" dirty="0"/>
              <a:t>να συνάψουν </a:t>
            </a:r>
            <a:r>
              <a:rPr lang="el-GR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διαπροσωπικές σχέσεις </a:t>
            </a:r>
            <a:endParaRPr lang="el-GR" sz="32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lnSpc>
                <a:spcPct val="120000"/>
              </a:lnSpc>
              <a:buNone/>
            </a:pPr>
            <a:r>
              <a:rPr lang="el-GR" sz="3200" dirty="0" smtClean="0"/>
              <a:t>● </a:t>
            </a:r>
            <a:r>
              <a:rPr lang="el-GR" sz="3200" dirty="0"/>
              <a:t>να έχουν </a:t>
            </a:r>
            <a:r>
              <a:rPr lang="el-GR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ομαλή σεξουαλική ζωή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9286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Ως </a:t>
            </a:r>
            <a:r>
              <a:rPr lang="el-GR" b="1" dirty="0" smtClean="0"/>
              <a:t>αποτέλεσμα το παιδί που εκφοβίζεται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5877272"/>
          </a:xfrm>
        </p:spPr>
        <p:txBody>
          <a:bodyPr>
            <a:normAutofit/>
          </a:bodyPr>
          <a:lstStyle/>
          <a:p>
            <a:pPr lvl="2">
              <a:lnSpc>
                <a:spcPct val="150000"/>
              </a:lnSpc>
            </a:pPr>
            <a:r>
              <a:rPr lang="el-GR" sz="2800" dirty="0" smtClean="0"/>
              <a:t>να νοιώθει </a:t>
            </a:r>
            <a:r>
              <a:rPr lang="el-GR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απομονωμένο</a:t>
            </a:r>
            <a:endParaRPr lang="el-GR" sz="2800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lnSpc>
                <a:spcPct val="150000"/>
              </a:lnSpc>
            </a:pPr>
            <a:r>
              <a:rPr lang="el-GR" sz="2800" dirty="0" smtClean="0"/>
              <a:t>να βιώνει </a:t>
            </a:r>
            <a:r>
              <a:rPr lang="el-GR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άγχος και φόβο</a:t>
            </a:r>
          </a:p>
          <a:p>
            <a:pPr lvl="2">
              <a:lnSpc>
                <a:spcPct val="150000"/>
              </a:lnSpc>
            </a:pPr>
            <a:r>
              <a:rPr lang="el-GR" sz="2800" dirty="0" smtClean="0"/>
              <a:t>να παρουσιάζει </a:t>
            </a:r>
            <a:r>
              <a:rPr lang="el-GR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σχολική άρνηση </a:t>
            </a:r>
          </a:p>
          <a:p>
            <a:pPr lvl="2">
              <a:lnSpc>
                <a:spcPct val="150000"/>
              </a:lnSpc>
            </a:pPr>
            <a:r>
              <a:rPr lang="el-GR" sz="2800" dirty="0" smtClean="0"/>
              <a:t>και διάφορες </a:t>
            </a:r>
            <a:r>
              <a:rPr lang="el-GR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συναισθηματικές δυσκολίες.</a:t>
            </a:r>
          </a:p>
          <a:p>
            <a:endParaRPr lang="el-GR" sz="2800" dirty="0"/>
          </a:p>
        </p:txBody>
      </p:sp>
      <p:pic>
        <p:nvPicPr>
          <p:cNvPr id="4" name="rg_hi" descr="http://t3.gstatic.com/images?q=tbn:ANd9GcRlc8jJMMErtE4dB61QRkveLdGVqrHokL7y9HIQD9NPiiKNHgR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933056"/>
            <a:ext cx="3312368" cy="2647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l-GR" b="1" dirty="0"/>
              <a:t>Γιατί τις περισσότερες </a:t>
            </a:r>
            <a:r>
              <a:rPr lang="el-GR" b="1" dirty="0" smtClean="0"/>
              <a:t>φορές</a:t>
            </a:r>
            <a:br>
              <a:rPr lang="el-GR" b="1" dirty="0" smtClean="0"/>
            </a:br>
            <a:r>
              <a:rPr lang="el-GR" b="1" dirty="0" smtClean="0"/>
              <a:t> </a:t>
            </a:r>
            <a:r>
              <a:rPr lang="el-GR" b="1" dirty="0"/>
              <a:t>τα παιδιά που βιώνουν εκφοβισμό δεν το λένε σε κανένα; </a:t>
            </a:r>
            <a:br>
              <a:rPr lang="el-GR" b="1" dirty="0"/>
            </a:br>
            <a:endParaRPr lang="el-G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33278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700" b="1" dirty="0" smtClean="0"/>
              <a:t>Τις περισσότερες φορές τα παιδιά που βιώνουν εκφοβισμό </a:t>
            </a:r>
            <a:r>
              <a:rPr lang="el-GR" sz="27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το λένε σε κανένα </a:t>
            </a:r>
            <a:r>
              <a:rPr lang="el-GR" sz="2700" b="1" dirty="0" smtClean="0"/>
              <a:t>γιατί: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76064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Νο 1: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l-GR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Ντρέπονται</a:t>
            </a:r>
          </a:p>
          <a:p>
            <a:pPr lvl="1"/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Τα παιδιά νοιώθουν ότι </a:t>
            </a:r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όλοι γελάνε μαζί τους. </a:t>
            </a:r>
          </a:p>
          <a:p>
            <a:pPr lvl="1"/>
            <a:endParaRPr lang="el-G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Θεωρούν 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ότι </a:t>
            </a:r>
            <a:r>
              <a:rPr lang="el-GR" sz="2400" b="1" dirty="0">
                <a:latin typeface="Times New Roman" pitchFamily="18" charset="0"/>
                <a:cs typeface="Times New Roman" pitchFamily="18" charset="0"/>
              </a:rPr>
              <a:t>όλοι οι συμμαθητές τους, τους θεωρούν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δειλούς/ δειλές</a:t>
            </a:r>
            <a:r>
              <a:rPr lang="el-GR" sz="24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l-G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l-G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Επειδή τρέπονται </a:t>
            </a:r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δυσκολεύονται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να κάνουν φίλους 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καθώς </a:t>
            </a:r>
            <a:r>
              <a:rPr lang="el-GR" sz="2400" b="1" u="sng" dirty="0" smtClean="0">
                <a:latin typeface="Times New Roman" pitchFamily="18" charset="0"/>
                <a:cs typeface="Times New Roman" pitchFamily="18" charset="0"/>
              </a:rPr>
              <a:t>θεωρούν ότι </a:t>
            </a:r>
            <a:r>
              <a:rPr lang="el-GR" sz="2400" b="1" u="sng" dirty="0">
                <a:latin typeface="Times New Roman" pitchFamily="18" charset="0"/>
                <a:cs typeface="Times New Roman" pitchFamily="18" charset="0"/>
              </a:rPr>
              <a:t>κανείς δεν θα τους θέλει για φίλους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Επίσης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ντρέπονται να το αποκαλύψουν στους γονείς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τους</a:t>
            </a:r>
          </a:p>
          <a:p>
            <a:pPr lvl="2">
              <a:lnSpc>
                <a:spcPct val="150000"/>
              </a:lnSpc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καθώς </a:t>
            </a:r>
            <a:r>
              <a:rPr lang="el-G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θα τους </a:t>
            </a:r>
            <a:r>
              <a:rPr lang="el-G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«απογοητεύσουν</a:t>
            </a:r>
            <a:r>
              <a:rPr lang="el-G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1">
              <a:lnSpc>
                <a:spcPct val="170000"/>
              </a:lnSpc>
              <a:buNone/>
            </a:pPr>
            <a:endParaRPr lang="el-GR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el-GR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l-GR" sz="2800" b="1" dirty="0" smtClean="0"/>
              <a:t>Τις περισσότερες φορές τα παιδιά που βιώνουν εκφοβισμό </a:t>
            </a:r>
            <a:r>
              <a:rPr lang="el-GR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το λένε σε κανένα </a:t>
            </a:r>
            <a:r>
              <a:rPr lang="el-GR" sz="2800" b="1" dirty="0" smtClean="0"/>
              <a:t>γιατί: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l-GR" sz="3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Νο 2: </a:t>
            </a:r>
            <a:r>
              <a:rPr lang="el-GR" sz="3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Φοβούνται.</a:t>
            </a:r>
          </a:p>
          <a:p>
            <a:pPr>
              <a:lnSpc>
                <a:spcPct val="120000"/>
              </a:lnSpc>
            </a:pPr>
            <a:r>
              <a:rPr lang="el-GR" sz="2600" dirty="0" smtClean="0">
                <a:latin typeface="Times New Roman" pitchFamily="18" charset="0"/>
                <a:cs typeface="Times New Roman" pitchFamily="18" charset="0"/>
              </a:rPr>
              <a:t>Τα παιδιά θεωρούν ότι </a:t>
            </a:r>
            <a:r>
              <a:rPr lang="el-GR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δεν μπορεί να γίνει κάτι </a:t>
            </a:r>
          </a:p>
          <a:p>
            <a:pPr lvl="1">
              <a:lnSpc>
                <a:spcPct val="120000"/>
              </a:lnSpc>
            </a:pP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ο </a:t>
            </a:r>
            <a:r>
              <a:rPr lang="el-GR" sz="2200" b="1" dirty="0" smtClean="0">
                <a:latin typeface="Times New Roman" pitchFamily="18" charset="0"/>
                <a:cs typeface="Times New Roman" pitchFamily="18" charset="0"/>
              </a:rPr>
              <a:t>οποιοσδήποτε χειρισμός </a:t>
            </a:r>
            <a:r>
              <a:rPr lang="el-GR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θα θυμώσει το παιδί ή τα παιδιά που το εκφοβίζουν</a:t>
            </a:r>
          </a:p>
          <a:p>
            <a:pPr lvl="1">
              <a:lnSpc>
                <a:spcPct val="120000"/>
              </a:lnSpc>
            </a:pP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και </a:t>
            </a:r>
            <a:r>
              <a:rPr lang="el-GR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τα πράγματα θα χειροτερεύσουν. </a:t>
            </a:r>
          </a:p>
          <a:p>
            <a:pPr lvl="1">
              <a:lnSpc>
                <a:spcPct val="120000"/>
              </a:lnSpc>
            </a:pPr>
            <a:endParaRPr lang="el-GR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l-GR" sz="2600" dirty="0" smtClean="0">
                <a:latin typeface="Times New Roman" pitchFamily="18" charset="0"/>
                <a:cs typeface="Times New Roman" pitchFamily="18" charset="0"/>
              </a:rPr>
              <a:t>Ζουν συνεχώς με το συναίσθημα ότι </a:t>
            </a:r>
            <a:r>
              <a:rPr lang="el-GR" sz="2600" b="1" dirty="0" smtClean="0">
                <a:latin typeface="Times New Roman" pitchFamily="18" charset="0"/>
                <a:cs typeface="Times New Roman" pitchFamily="18" charset="0"/>
              </a:rPr>
              <a:t>θα τους κοροϊδέψουν</a:t>
            </a:r>
          </a:p>
          <a:p>
            <a:pPr lvl="1">
              <a:lnSpc>
                <a:spcPct val="120000"/>
              </a:lnSpc>
            </a:pPr>
            <a:r>
              <a:rPr lang="el-GR" sz="2200" b="1" dirty="0" smtClean="0">
                <a:latin typeface="Times New Roman" pitchFamily="18" charset="0"/>
                <a:cs typeface="Times New Roman" pitchFamily="18" charset="0"/>
              </a:rPr>
              <a:t> ότι θα γελάσουν μαζί τους</a:t>
            </a:r>
          </a:p>
          <a:p>
            <a:pPr lvl="1">
              <a:lnSpc>
                <a:spcPct val="120000"/>
              </a:lnSpc>
            </a:pPr>
            <a:endParaRPr lang="el-GR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l-GR" sz="2600" dirty="0" smtClean="0">
                <a:latin typeface="Times New Roman" pitchFamily="18" charset="0"/>
                <a:cs typeface="Times New Roman" pitchFamily="18" charset="0"/>
              </a:rPr>
              <a:t>Ο συνδυασμός του </a:t>
            </a:r>
            <a:r>
              <a:rPr lang="el-GR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θυμό- φόβου- ντροπής και ενοχής </a:t>
            </a:r>
          </a:p>
          <a:p>
            <a:pPr lvl="1">
              <a:lnSpc>
                <a:spcPct val="120000"/>
              </a:lnSpc>
            </a:pP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οδηγούν τα παιδιά να </a:t>
            </a:r>
            <a:r>
              <a:rPr lang="el-GR" sz="2200" b="1" dirty="0" smtClean="0">
                <a:latin typeface="Times New Roman" pitchFamily="18" charset="0"/>
                <a:cs typeface="Times New Roman" pitchFamily="18" charset="0"/>
              </a:rPr>
              <a:t>μην λένε σε κανένα </a:t>
            </a: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αυτό που τους συμβαίνει</a:t>
            </a:r>
          </a:p>
          <a:p>
            <a:pPr lvl="1">
              <a:lnSpc>
                <a:spcPct val="120000"/>
              </a:lnSpc>
            </a:pP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συνεπώς να </a:t>
            </a:r>
            <a:r>
              <a:rPr lang="el-GR" sz="2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μην ζητάνε βοήθεια. </a:t>
            </a:r>
          </a:p>
          <a:p>
            <a:pPr lvl="1">
              <a:lnSpc>
                <a:spcPct val="120000"/>
              </a:lnSpc>
            </a:pPr>
            <a:endParaRPr lang="el-GR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l-GR" sz="2600" dirty="0" smtClean="0">
                <a:latin typeface="Times New Roman" pitchFamily="18" charset="0"/>
                <a:cs typeface="Times New Roman" pitchFamily="18" charset="0"/>
              </a:rPr>
              <a:t>Αυτή </a:t>
            </a:r>
            <a:r>
              <a:rPr lang="el-GR" sz="2600" b="1" dirty="0" smtClean="0">
                <a:latin typeface="Times New Roman" pitchFamily="18" charset="0"/>
                <a:cs typeface="Times New Roman" pitchFamily="18" charset="0"/>
              </a:rPr>
              <a:t>η </a:t>
            </a:r>
            <a:r>
              <a:rPr lang="el-GR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συναισθηματική απομόνωση</a:t>
            </a:r>
            <a:r>
              <a:rPr lang="el-GR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600" dirty="0" smtClean="0">
                <a:latin typeface="Times New Roman" pitchFamily="18" charset="0"/>
                <a:cs typeface="Times New Roman" pitchFamily="18" charset="0"/>
              </a:rPr>
              <a:t>οδηγεί στην γενικότερη απομόνωση των παιδιών.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Περιεχόμενα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9036496" cy="5400600"/>
          </a:xfrm>
        </p:spPr>
        <p:txBody>
          <a:bodyPr>
            <a:normAutofit fontScale="92500"/>
          </a:bodyPr>
          <a:lstStyle/>
          <a:p>
            <a:endParaRPr lang="el-GR" b="1" dirty="0" smtClean="0"/>
          </a:p>
          <a:p>
            <a:r>
              <a:rPr lang="el-GR" b="1" dirty="0" smtClean="0"/>
              <a:t>Τι μπορεί να κάνει το παιδί για να μη το εκφοβίζουν; </a:t>
            </a:r>
          </a:p>
          <a:p>
            <a:endParaRPr lang="el-GR" b="1" dirty="0" smtClean="0"/>
          </a:p>
          <a:p>
            <a:r>
              <a:rPr lang="el-GR" b="1" dirty="0" smtClean="0"/>
              <a:t>Το παιδί να θυμάται πως ο δράστης έχει το πρόβλημα,  όχι αυτό! </a:t>
            </a:r>
          </a:p>
          <a:p>
            <a:endParaRPr lang="el-GR" b="1" dirty="0" smtClean="0"/>
          </a:p>
          <a:p>
            <a:r>
              <a:rPr lang="el-GR" b="1" dirty="0" smtClean="0"/>
              <a:t>Δεν απαντάμε ποτέ στη βία με βία!</a:t>
            </a:r>
          </a:p>
          <a:p>
            <a:endParaRPr lang="el-GR" b="1" dirty="0" smtClean="0"/>
          </a:p>
          <a:p>
            <a:r>
              <a:rPr lang="el-GR" b="1" dirty="0" smtClean="0"/>
              <a:t>Πως μπορεί το παιδί να αντιμετωπίσει τον εκφοβισμό δυναμικά; 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700" b="1" dirty="0" smtClean="0"/>
              <a:t>Τις περισσότερες φορές τα παιδιά που βιώνουν εκφοβισμό </a:t>
            </a:r>
            <a:r>
              <a:rPr lang="el-GR" sz="27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το λένε σε κανένα </a:t>
            </a:r>
            <a:r>
              <a:rPr lang="el-GR" sz="2700" b="1" dirty="0" smtClean="0"/>
              <a:t>γιατί: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Νο 3: 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Νοιώθουν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ότι φταίνε. </a:t>
            </a:r>
            <a:endParaRPr lang="el-GR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20000"/>
              </a:lnSpc>
            </a:pPr>
            <a:r>
              <a:rPr lang="el-GR" sz="2900" dirty="0" smtClean="0"/>
              <a:t>Η </a:t>
            </a:r>
            <a:r>
              <a:rPr lang="el-GR" sz="2900" dirty="0"/>
              <a:t>σκέψη των παιδιών είναι </a:t>
            </a:r>
            <a:r>
              <a:rPr lang="el-GR" sz="2900" b="1" dirty="0"/>
              <a:t>ενοχική </a:t>
            </a:r>
            <a:r>
              <a:rPr lang="el-GR" sz="2900" dirty="0"/>
              <a:t>και ιδιαίτερα σε καταστάσεις βίας. Θεωρούν ότι εκείνα φταίνε, ότι εκείνα </a:t>
            </a:r>
            <a:r>
              <a:rPr lang="el-GR" sz="2900" b="1" dirty="0"/>
              <a:t>προκάλεσαν αυτή την κατάσταση</a:t>
            </a:r>
            <a:r>
              <a:rPr lang="el-GR" sz="2900" dirty="0"/>
              <a:t>. </a:t>
            </a:r>
            <a:endParaRPr lang="el-GR" sz="2900" dirty="0" smtClean="0"/>
          </a:p>
          <a:p>
            <a:pPr lvl="1">
              <a:lnSpc>
                <a:spcPct val="120000"/>
              </a:lnSpc>
            </a:pPr>
            <a:r>
              <a:rPr lang="el-GR" sz="2900" dirty="0" smtClean="0"/>
              <a:t>Θεωρούν </a:t>
            </a:r>
            <a:r>
              <a:rPr lang="el-GR" sz="2900" dirty="0"/>
              <a:t>ότι </a:t>
            </a:r>
            <a:r>
              <a:rPr lang="el-GR" sz="2900" b="1" dirty="0"/>
              <a:t>εκείνοι φταίνε </a:t>
            </a:r>
            <a:r>
              <a:rPr lang="el-GR" sz="2900" dirty="0"/>
              <a:t>για αυτό που γίνεται, (πχ. «με λένε </a:t>
            </a:r>
            <a:r>
              <a:rPr lang="el-GR" sz="2900" dirty="0" err="1"/>
              <a:t>γυαλάκια</a:t>
            </a:r>
            <a:r>
              <a:rPr lang="el-GR" sz="2900" dirty="0"/>
              <a:t> -} φοράω γυαλιά -} άρα έχουν δίκιο -} είμαι </a:t>
            </a:r>
            <a:r>
              <a:rPr lang="el-GR" sz="2900" dirty="0" err="1"/>
              <a:t>γυαλάκιας</a:t>
            </a:r>
            <a:r>
              <a:rPr lang="el-GR" sz="2900" dirty="0" smtClean="0"/>
              <a:t>).</a:t>
            </a:r>
          </a:p>
          <a:p>
            <a:pPr lvl="1"/>
            <a:endParaRPr lang="el-GR" dirty="0" smtClean="0"/>
          </a:p>
          <a:p>
            <a:pPr lvl="1"/>
            <a:endParaRPr lang="el-GR" dirty="0"/>
          </a:p>
          <a:p>
            <a:pPr>
              <a:buFont typeface="Wingdings" pitchFamily="2" charset="2"/>
              <a:buChar char="v"/>
            </a:pP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Νο 4: 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Σκέφτονται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ότι θα  απογοητεύσουν / στενοχωρήσουν τους γονείς τους</a:t>
            </a:r>
            <a:r>
              <a:rPr lang="el-GR" b="1" dirty="0" smtClean="0"/>
              <a:t>.</a:t>
            </a:r>
          </a:p>
          <a:p>
            <a:pPr lvl="1"/>
            <a:r>
              <a:rPr lang="el-GR" sz="2900" dirty="0" smtClean="0"/>
              <a:t>Όλα </a:t>
            </a:r>
            <a:r>
              <a:rPr lang="el-GR" sz="2900" dirty="0"/>
              <a:t>τα παιδιά αποζητούν την αγάπη και τον θαυμασμό των γονιών τους. </a:t>
            </a:r>
            <a:endParaRPr lang="el-GR" sz="2900" dirty="0" smtClean="0"/>
          </a:p>
          <a:p>
            <a:pPr lvl="1">
              <a:lnSpc>
                <a:spcPct val="120000"/>
              </a:lnSpc>
            </a:pPr>
            <a:r>
              <a:rPr lang="el-GR" sz="2900" dirty="0" smtClean="0"/>
              <a:t>Θεωρούν </a:t>
            </a:r>
            <a:r>
              <a:rPr lang="el-GR" sz="2900" dirty="0"/>
              <a:t>λοιπόν ότι </a:t>
            </a:r>
            <a:r>
              <a:rPr lang="el-GR" sz="2900" b="1" dirty="0"/>
              <a:t>αν μάθουν οι γονείς τους </a:t>
            </a:r>
            <a:r>
              <a:rPr lang="el-GR" sz="2900" dirty="0"/>
              <a:t>αυτό που συμβαίνει θα </a:t>
            </a:r>
            <a:r>
              <a:rPr lang="el-GR" sz="2900" b="1" dirty="0"/>
              <a:t>απογοητευτούν και θα στενοχωρηθούν</a:t>
            </a:r>
            <a:r>
              <a:rPr lang="el-GR" sz="2900" dirty="0" smtClean="0"/>
              <a:t>.</a:t>
            </a:r>
          </a:p>
          <a:p>
            <a:pPr lvl="1"/>
            <a:endParaRPr lang="el-GR" dirty="0"/>
          </a:p>
          <a:p>
            <a:pPr>
              <a:buFont typeface="Wingdings" pitchFamily="2" charset="2"/>
              <a:buChar char="v"/>
            </a:pP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Νο 5: </a:t>
            </a:r>
            <a:r>
              <a:rPr lang="el-GR" b="1" dirty="0"/>
              <a:t> 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Θυμό </a:t>
            </a:r>
          </a:p>
          <a:p>
            <a:pPr lvl="1">
              <a:lnSpc>
                <a:spcPct val="120000"/>
              </a:lnSpc>
            </a:pPr>
            <a:r>
              <a:rPr lang="el-GR" sz="2900" dirty="0" smtClean="0"/>
              <a:t>Για αυτό που τους συμβαίνει, που </a:t>
            </a:r>
            <a:r>
              <a:rPr lang="el-GR" sz="29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μπορούν να αντιδράσουν</a:t>
            </a:r>
            <a:r>
              <a:rPr lang="el-GR" sz="2900" b="1" dirty="0" smtClean="0"/>
              <a:t>. </a:t>
            </a:r>
          </a:p>
          <a:p>
            <a:pPr lvl="1">
              <a:lnSpc>
                <a:spcPct val="120000"/>
              </a:lnSpc>
            </a:pPr>
            <a:r>
              <a:rPr lang="el-GR" sz="2900" dirty="0" smtClean="0"/>
              <a:t>Ο θυμός συνήθως εκφράζεται σε </a:t>
            </a:r>
            <a:r>
              <a:rPr lang="el-GR" sz="29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οικεία αγαπημένα </a:t>
            </a:r>
            <a:r>
              <a:rPr lang="el-GR" sz="2900" dirty="0" smtClean="0"/>
              <a:t>πρόσωπα όπως ο πατέρας, η μητέρα ή ο αδελφός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7504" y="1412777"/>
            <a:ext cx="8928992" cy="218767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l-GR" sz="5400" b="1" dirty="0"/>
              <a:t>Τι μπορείς να κάνει το παιδί </a:t>
            </a:r>
            <a:r>
              <a:rPr lang="el-GR" sz="5400" b="1" dirty="0" smtClean="0"/>
              <a:t/>
            </a:r>
            <a:br>
              <a:rPr lang="el-GR" sz="5400" b="1" dirty="0" smtClean="0"/>
            </a:br>
            <a:r>
              <a:rPr lang="el-GR" sz="5400" b="1" dirty="0" smtClean="0"/>
              <a:t>για </a:t>
            </a:r>
            <a:r>
              <a:rPr lang="el-GR" sz="5400" b="1" dirty="0"/>
              <a:t>να μη το εκφοβίζουν</a:t>
            </a:r>
            <a:endParaRPr lang="el-GR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99081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100" b="1" dirty="0" smtClean="0"/>
              <a:t>Τι μπορείς να κάνει το παιδί για να μη το εκφοβίζουν: 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964488" cy="5949280"/>
          </a:xfrm>
        </p:spPr>
        <p:txBody>
          <a:bodyPr>
            <a:normAutofit fontScale="77500" lnSpcReduction="20000"/>
          </a:bodyPr>
          <a:lstStyle/>
          <a:p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μιλήσει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γι’ αυτό που 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του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συμβαίνει σε έναν ενήλικα: 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lvl="1">
              <a:lnSpc>
                <a:spcPct val="170000"/>
              </a:lnSpc>
            </a:pPr>
            <a:r>
              <a:rPr lang="el-GR" dirty="0" smtClean="0"/>
              <a:t>Αν το </a:t>
            </a:r>
            <a:r>
              <a:rPr lang="el-GR" dirty="0"/>
              <a:t>εκφοβίζουν και </a:t>
            </a:r>
            <a:r>
              <a:rPr lang="el-GR" b="1" dirty="0" smtClean="0"/>
              <a:t>θέλει </a:t>
            </a:r>
            <a:r>
              <a:rPr lang="el-GR" b="1" dirty="0"/>
              <a:t>αυτό να σταματήσει</a:t>
            </a:r>
            <a:r>
              <a:rPr lang="el-G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ΠΡΕΠΕΙ ΝΑ ΜΙΛΗΣΕΙ </a:t>
            </a:r>
            <a:r>
              <a:rPr lang="el-GR" dirty="0" smtClean="0"/>
              <a:t>σε </a:t>
            </a:r>
            <a:r>
              <a:rPr lang="el-GR" dirty="0"/>
              <a:t>ένα μεγαλύτερο άτομο που </a:t>
            </a:r>
            <a:r>
              <a:rPr lang="el-GR" dirty="0" smtClean="0"/>
              <a:t>εμπιστεύεται</a:t>
            </a:r>
          </a:p>
          <a:p>
            <a:pPr lvl="2">
              <a:lnSpc>
                <a:spcPct val="170000"/>
              </a:lnSpc>
            </a:pPr>
            <a:r>
              <a:rPr lang="el-GR" sz="2900" dirty="0" smtClean="0"/>
              <a:t>σε </a:t>
            </a:r>
            <a:r>
              <a:rPr lang="el-GR" sz="2900" dirty="0"/>
              <a:t>ένα μέλος της οικογένειάς </a:t>
            </a:r>
            <a:r>
              <a:rPr lang="el-GR" sz="2900" dirty="0" smtClean="0"/>
              <a:t>του</a:t>
            </a:r>
          </a:p>
          <a:p>
            <a:pPr lvl="2">
              <a:lnSpc>
                <a:spcPct val="170000"/>
              </a:lnSpc>
            </a:pPr>
            <a:r>
              <a:rPr lang="el-GR" sz="2900" dirty="0" smtClean="0"/>
              <a:t>σε </a:t>
            </a:r>
            <a:r>
              <a:rPr lang="el-GR" sz="2900" dirty="0"/>
              <a:t>κάποιον που </a:t>
            </a:r>
            <a:r>
              <a:rPr lang="el-GR" sz="2900" dirty="0" smtClean="0"/>
              <a:t>το </a:t>
            </a:r>
            <a:r>
              <a:rPr lang="el-GR" sz="2900" dirty="0"/>
              <a:t>φροντίζει </a:t>
            </a:r>
            <a:endParaRPr lang="el-GR" sz="2900" dirty="0" smtClean="0"/>
          </a:p>
          <a:p>
            <a:pPr lvl="2">
              <a:lnSpc>
                <a:spcPct val="170000"/>
              </a:lnSpc>
            </a:pPr>
            <a:r>
              <a:rPr lang="el-GR" sz="2900" dirty="0" smtClean="0"/>
              <a:t>ή </a:t>
            </a:r>
            <a:r>
              <a:rPr lang="el-GR" sz="2900" dirty="0"/>
              <a:t>σε </a:t>
            </a:r>
            <a:r>
              <a:rPr lang="el-GR" sz="29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κάποιον δάσκαλο ή δασκάλα στο σχολείο. </a:t>
            </a:r>
            <a:endParaRPr lang="el-GR" sz="29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el-GR" dirty="0" smtClean="0"/>
          </a:p>
          <a:p>
            <a:pPr lvl="0">
              <a:lnSpc>
                <a:spcPct val="120000"/>
              </a:lnSpc>
            </a:pPr>
            <a:r>
              <a:rPr lang="el-GR" dirty="0" smtClean="0"/>
              <a:t>Το </a:t>
            </a:r>
            <a:r>
              <a:rPr lang="el-GR" dirty="0"/>
              <a:t>να </a:t>
            </a:r>
            <a:r>
              <a:rPr lang="el-GR" dirty="0" smtClean="0"/>
              <a:t>μιλήσει </a:t>
            </a:r>
            <a:r>
              <a:rPr lang="el-GR" dirty="0"/>
              <a:t>σε κάποιον, που τα </a:t>
            </a:r>
            <a:r>
              <a:rPr lang="el-GR" b="1" dirty="0" smtClean="0"/>
              <a:t>πηγαίνει </a:t>
            </a:r>
            <a:r>
              <a:rPr lang="el-GR" b="1" dirty="0"/>
              <a:t>καλά μαζί </a:t>
            </a:r>
            <a:r>
              <a:rPr lang="el-GR" b="1" dirty="0" smtClean="0"/>
              <a:t>του</a:t>
            </a:r>
            <a:endParaRPr lang="el-GR" dirty="0"/>
          </a:p>
          <a:p>
            <a:pPr lvl="1">
              <a:lnSpc>
                <a:spcPct val="120000"/>
              </a:lnSpc>
            </a:pPr>
            <a:r>
              <a:rPr lang="el-GR" dirty="0" smtClean="0"/>
              <a:t> </a:t>
            </a:r>
            <a:r>
              <a:rPr lang="el-GR" dirty="0"/>
              <a:t>είναι </a:t>
            </a:r>
            <a:r>
              <a:rPr lang="el-GR" b="1" dirty="0"/>
              <a:t>πολύ σημαντικό και </a:t>
            </a:r>
            <a:r>
              <a:rPr lang="el-GR" b="1" dirty="0" smtClean="0"/>
              <a:t>αναγκαίο</a:t>
            </a:r>
          </a:p>
          <a:p>
            <a:pPr lvl="1">
              <a:lnSpc>
                <a:spcPct val="120000"/>
              </a:lnSpc>
            </a:pPr>
            <a:r>
              <a:rPr lang="el-GR" dirty="0" smtClean="0"/>
              <a:t> </a:t>
            </a:r>
            <a:r>
              <a:rPr lang="el-GR" dirty="0"/>
              <a:t>αν και μερικές φορές </a:t>
            </a:r>
            <a:r>
              <a:rPr lang="el-GR" b="1" dirty="0"/>
              <a:t>φαίνεται</a:t>
            </a:r>
            <a:r>
              <a:rPr lang="el-GR" dirty="0"/>
              <a:t> πολύ δύσκολο! </a:t>
            </a:r>
            <a:endParaRPr lang="el-GR" dirty="0" smtClean="0"/>
          </a:p>
          <a:p>
            <a:pPr lvl="0"/>
            <a:endParaRPr lang="el-GR" sz="1300" dirty="0"/>
          </a:p>
          <a:p>
            <a:pPr>
              <a:lnSpc>
                <a:spcPct val="170000"/>
              </a:lnSpc>
            </a:pP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Είναι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δύσκολο να 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αντιμετωπίσει τον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εκφοβισμό 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μόνο του! !!!</a:t>
            </a:r>
            <a:endParaRPr lang="el-GR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dirty="0"/>
          </a:p>
        </p:txBody>
      </p:sp>
      <p:pic>
        <p:nvPicPr>
          <p:cNvPr id="4" name="rg_hi" descr="http://t1.gstatic.com/images?q=tbn:ANd9GcQcwfEfUWlFA4H7aDcpwo2OI-PD0yHRZRMle8PkQH37Sm6E4ik2RQ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844824"/>
            <a:ext cx="22098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Τι μπορείς να κάνει το παιδί για να μη το εκφοβίζουν: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5805264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170000"/>
              </a:lnSpc>
            </a:pP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να ελπίζει </a:t>
            </a:r>
            <a:r>
              <a:rPr lang="el-GR" dirty="0" smtClean="0"/>
              <a:t>πως ο εκφοβισμός </a:t>
            </a:r>
            <a:r>
              <a:rPr lang="el-GR" b="1" dirty="0" smtClean="0"/>
              <a:t>θα σταματήσει </a:t>
            </a:r>
            <a:r>
              <a:rPr lang="el-GR" dirty="0" smtClean="0"/>
              <a:t>κάποια στιγμή από </a:t>
            </a:r>
            <a:r>
              <a:rPr lang="el-GR" b="1" dirty="0" smtClean="0"/>
              <a:t>μόνος </a:t>
            </a:r>
            <a:r>
              <a:rPr lang="el-GR" dirty="0" smtClean="0"/>
              <a:t>του δεν βοηθά. </a:t>
            </a:r>
          </a:p>
          <a:p>
            <a:pPr lvl="0">
              <a:lnSpc>
                <a:spcPct val="120000"/>
              </a:lnSpc>
              <a:buNone/>
            </a:pPr>
            <a:endParaRPr lang="el-GR" dirty="0" smtClean="0"/>
          </a:p>
          <a:p>
            <a:pPr lvl="0">
              <a:lnSpc>
                <a:spcPct val="170000"/>
              </a:lnSpc>
            </a:pP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 μείνει σιωπηλός ή σιωπηλή</a:t>
            </a:r>
            <a:r>
              <a:rPr lang="el-GR" dirty="0" smtClean="0"/>
              <a:t> είναι σίγουρο </a:t>
            </a:r>
          </a:p>
          <a:p>
            <a:pPr lvl="1">
              <a:lnSpc>
                <a:spcPct val="170000"/>
              </a:lnSpc>
            </a:pPr>
            <a:r>
              <a:rPr lang="el-GR" sz="3200" dirty="0" smtClean="0"/>
              <a:t>πως </a:t>
            </a:r>
            <a:r>
              <a:rPr lang="el-GR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κατάσταση θα χειροτερέψει</a:t>
            </a:r>
            <a:endParaRPr lang="el-GR" sz="32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70000"/>
              </a:lnSpc>
            </a:pPr>
            <a:r>
              <a:rPr lang="el-GR" sz="3200" dirty="0" smtClean="0"/>
              <a:t>γιατί ο δράστης νομίζει πως θα τη γλιτώσει </a:t>
            </a:r>
          </a:p>
          <a:p>
            <a:pPr lvl="1">
              <a:lnSpc>
                <a:spcPct val="170000"/>
              </a:lnSpc>
            </a:pPr>
            <a:r>
              <a:rPr lang="el-GR" sz="3200" dirty="0" smtClean="0"/>
              <a:t>και </a:t>
            </a:r>
            <a:r>
              <a:rPr lang="el-GR" sz="3200" b="1" dirty="0" smtClean="0"/>
              <a:t>θα συνεχίσει να τον εκφοβίζει. </a:t>
            </a:r>
            <a:endParaRPr lang="el-GR" sz="3200" dirty="0" smtClean="0"/>
          </a:p>
          <a:p>
            <a:pPr lvl="0"/>
            <a:endParaRPr lang="el-GR" dirty="0" smtClean="0"/>
          </a:p>
          <a:p>
            <a:pPr lvl="0">
              <a:lnSpc>
                <a:spcPct val="170000"/>
              </a:lnSpc>
            </a:pPr>
            <a:r>
              <a:rPr lang="el-GR" b="1" u="sng" dirty="0" smtClean="0"/>
              <a:t>Κανείς δεν μπορεί να το βοηθήσει, </a:t>
            </a:r>
            <a:r>
              <a:rPr lang="el-GR" sz="3400" b="1" u="sng" dirty="0" smtClean="0"/>
              <a:t>παρά μόνο αν ζητήσει βοήθεια</a:t>
            </a:r>
            <a:r>
              <a:rPr lang="el-GR" sz="3400" dirty="0" smtClean="0"/>
              <a:t>. </a:t>
            </a:r>
          </a:p>
          <a:p>
            <a:pPr lvl="1">
              <a:lnSpc>
                <a:spcPct val="170000"/>
              </a:lnSpc>
            </a:pP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 αυτό πρέπει τα παιδιά να λένε αυτά που αισθάνονται</a:t>
            </a:r>
          </a:p>
          <a:p>
            <a:endParaRPr lang="el-GR" dirty="0"/>
          </a:p>
        </p:txBody>
      </p:sp>
      <p:pic>
        <p:nvPicPr>
          <p:cNvPr id="4" name="rg_hi" descr="http://t1.gstatic.com/images?q=tbn:ANd9GcSUqgXhS1Hct7bEG1yf_N9v1E62Hcfr47vz4H8-erUDk07UkM_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556792"/>
            <a:ext cx="327585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l-GR" b="1" dirty="0"/>
              <a:t>Το παιδί να θυμάται </a:t>
            </a: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>πως </a:t>
            </a:r>
            <a:r>
              <a:rPr lang="el-GR" b="1" dirty="0"/>
              <a:t>ο δράστης έχει το πρόβλημα,  όχι αυτό! </a:t>
            </a:r>
            <a:br>
              <a:rPr lang="el-GR" b="1" dirty="0"/>
            </a:br>
            <a:endParaRPr lang="el-G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81218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22114"/>
          </a:xfrm>
        </p:spPr>
        <p:txBody>
          <a:bodyPr>
            <a:noAutofit/>
          </a:bodyPr>
          <a:lstStyle/>
          <a:p>
            <a:pPr lvl="0"/>
            <a:r>
              <a:rPr lang="el-GR" sz="2800" b="1" dirty="0" smtClean="0"/>
              <a:t>Το παιδί να θυμάται πως ο δράστης έχει το πρόβλημα,</a:t>
            </a:r>
            <a:br>
              <a:rPr lang="el-GR" sz="2800" b="1" dirty="0" smtClean="0"/>
            </a:br>
            <a:r>
              <a:rPr lang="el-GR" sz="2800" b="1" dirty="0" smtClean="0"/>
              <a:t> ΟΧΙ αυτό! 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396536" cy="566124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l-GR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</a:t>
            </a:r>
            <a:r>
              <a:rPr lang="el-GR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δράστες συνήθως δεν εκφοβίζουν ένα μόνο παιδί</a:t>
            </a:r>
            <a:r>
              <a:rPr lang="el-GR" sz="2600" b="1" dirty="0"/>
              <a:t>. </a:t>
            </a:r>
            <a:endParaRPr lang="el-GR" sz="2600" b="1" dirty="0" smtClean="0"/>
          </a:p>
          <a:p>
            <a:pPr lvl="1">
              <a:lnSpc>
                <a:spcPct val="170000"/>
              </a:lnSpc>
            </a:pPr>
            <a:r>
              <a:rPr lang="el-GR" dirty="0" smtClean="0"/>
              <a:t>Μιλώντας</a:t>
            </a:r>
            <a:r>
              <a:rPr lang="el-GR" dirty="0"/>
              <a:t>, λοιπόν, γι’ αυτό που </a:t>
            </a:r>
            <a:r>
              <a:rPr lang="el-GR" dirty="0" smtClean="0"/>
              <a:t>του συμβαίνει</a:t>
            </a:r>
          </a:p>
          <a:p>
            <a:pPr lvl="2">
              <a:lnSpc>
                <a:spcPct val="170000"/>
              </a:lnSpc>
            </a:pPr>
            <a:r>
              <a:rPr lang="el-GR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βοηθά </a:t>
            </a:r>
            <a:r>
              <a:rPr lang="el-GR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μόνο τον εαυτό τ</a:t>
            </a:r>
            <a:r>
              <a:rPr lang="el-GR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ου </a:t>
            </a:r>
          </a:p>
          <a:p>
            <a:pPr lvl="2">
              <a:lnSpc>
                <a:spcPct val="170000"/>
              </a:lnSpc>
            </a:pPr>
            <a:r>
              <a:rPr lang="el-GR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αλλά </a:t>
            </a:r>
            <a:r>
              <a:rPr lang="el-GR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τα άλλα παιδιά </a:t>
            </a:r>
            <a:r>
              <a:rPr lang="el-GR" sz="2800" dirty="0"/>
              <a:t>που εκφοβίζονται. </a:t>
            </a:r>
            <a:endParaRPr lang="el-GR" sz="2800" dirty="0" smtClean="0"/>
          </a:p>
          <a:p>
            <a:pPr lvl="0"/>
            <a:endParaRPr lang="el-GR" sz="1100" dirty="0"/>
          </a:p>
          <a:p>
            <a:r>
              <a:rPr lang="el-GR" sz="2600" b="1" dirty="0"/>
              <a:t>Δεν είναι καθόλου κακό να </a:t>
            </a:r>
            <a:r>
              <a:rPr lang="el-GR" sz="2600" b="1" dirty="0" smtClean="0"/>
              <a:t>πει </a:t>
            </a:r>
            <a:r>
              <a:rPr lang="el-GR" sz="2600" b="1" dirty="0"/>
              <a:t>πως κάποιος </a:t>
            </a:r>
            <a:r>
              <a:rPr lang="el-GR" sz="2600" b="1" dirty="0" smtClean="0"/>
              <a:t>τον/την εκφοβίζει  </a:t>
            </a:r>
            <a:r>
              <a:rPr lang="el-GR" sz="2600" b="1" dirty="0"/>
              <a:t>ή άλλα παιδιά. </a:t>
            </a:r>
            <a:endParaRPr lang="el-GR" sz="2600" b="1" dirty="0" smtClean="0"/>
          </a:p>
          <a:p>
            <a:pPr lvl="1">
              <a:lnSpc>
                <a:spcPct val="170000"/>
              </a:lnSpc>
            </a:pPr>
            <a:r>
              <a:rPr lang="el-GR" dirty="0" smtClean="0"/>
              <a:t>Αντίθετα</a:t>
            </a:r>
            <a:r>
              <a:rPr lang="el-GR" dirty="0"/>
              <a:t>, με το να </a:t>
            </a:r>
            <a:r>
              <a:rPr lang="el-GR" dirty="0" smtClean="0"/>
              <a:t>μιλήσει, 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φέρετε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πολύ υπεύθυνα! </a:t>
            </a:r>
            <a:endParaRPr lang="el-GR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70000"/>
              </a:lnSpc>
            </a:pPr>
            <a:r>
              <a:rPr lang="el-GR" dirty="0" smtClean="0"/>
              <a:t>Πολλά </a:t>
            </a:r>
            <a:r>
              <a:rPr lang="el-GR" dirty="0"/>
              <a:t>παιδιά (περίπου το 50% μας λένε οι έρευνες) </a:t>
            </a:r>
            <a:r>
              <a:rPr lang="el-GR" b="1" dirty="0"/>
              <a:t>δεν μιλούν </a:t>
            </a:r>
            <a:r>
              <a:rPr lang="el-GR" dirty="0"/>
              <a:t>γι’ αυτό που τους συμβαίνει </a:t>
            </a:r>
            <a:endParaRPr lang="el-GR" dirty="0" smtClean="0"/>
          </a:p>
          <a:p>
            <a:pPr lvl="1">
              <a:lnSpc>
                <a:spcPct val="170000"/>
              </a:lnSpc>
            </a:pP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Κι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έτσι ο εκφοβισμός συνεχίζεται. </a:t>
            </a:r>
            <a:endParaRPr lang="el-GR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Το παιδί να θυμάται πως ο δράστης έχει το πρόβλημα,</a:t>
            </a:r>
            <a:br>
              <a:rPr lang="el-GR" sz="2800" b="1" dirty="0" smtClean="0"/>
            </a:br>
            <a:r>
              <a:rPr lang="el-GR" sz="2800" b="1" dirty="0" smtClean="0"/>
              <a:t> ΟΧΙ αυτό! 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252520" cy="5904656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</a:pPr>
            <a:r>
              <a:rPr lang="el-GR" sz="7400" dirty="0" smtClean="0"/>
              <a:t>Ένας από τους πιο σημαντικούς λόγους είναι ότι τα </a:t>
            </a:r>
            <a:r>
              <a:rPr lang="el-GR" sz="7400" b="1" dirty="0" smtClean="0"/>
              <a:t>παιδιά-θύματα </a:t>
            </a:r>
          </a:p>
          <a:p>
            <a:pPr lvl="1">
              <a:lnSpc>
                <a:spcPct val="120000"/>
              </a:lnSpc>
            </a:pPr>
            <a:r>
              <a:rPr lang="el-GR" sz="7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φοβούνται πως η κατάσταση θα χειροτερέψει, αν μιλήσουν. </a:t>
            </a:r>
          </a:p>
          <a:p>
            <a:pPr>
              <a:lnSpc>
                <a:spcPct val="170000"/>
              </a:lnSpc>
            </a:pPr>
            <a:endParaRPr lang="el-GR" sz="2900" b="1" dirty="0" smtClean="0"/>
          </a:p>
          <a:p>
            <a:pPr>
              <a:lnSpc>
                <a:spcPct val="120000"/>
              </a:lnSpc>
            </a:pPr>
            <a:r>
              <a:rPr lang="el-GR" sz="7400" dirty="0" smtClean="0"/>
              <a:t>Πιστεύουν πως το </a:t>
            </a:r>
            <a:r>
              <a:rPr lang="el-GR" sz="7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παιδί-δράστης</a:t>
            </a:r>
          </a:p>
          <a:p>
            <a:pPr lvl="1">
              <a:lnSpc>
                <a:spcPct val="120000"/>
              </a:lnSpc>
            </a:pPr>
            <a:r>
              <a:rPr lang="el-GR" sz="7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θα μάθει πως μίλησαν </a:t>
            </a:r>
          </a:p>
          <a:p>
            <a:pPr lvl="1">
              <a:lnSpc>
                <a:spcPct val="120000"/>
              </a:lnSpc>
            </a:pPr>
            <a:r>
              <a:rPr lang="el-GR" sz="7000" dirty="0" smtClean="0"/>
              <a:t>και </a:t>
            </a:r>
            <a:r>
              <a:rPr lang="el-GR" sz="7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θα θελήσει να εκδικηθεί</a:t>
            </a:r>
            <a:r>
              <a:rPr lang="el-GR" sz="7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l-GR" sz="70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70000"/>
              </a:lnSpc>
            </a:pPr>
            <a:endParaRPr lang="el-GR" sz="2900" b="1" dirty="0" smtClean="0"/>
          </a:p>
          <a:p>
            <a:pPr>
              <a:lnSpc>
                <a:spcPct val="170000"/>
              </a:lnSpc>
            </a:pPr>
            <a:r>
              <a:rPr lang="el-GR" sz="7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Δέχονται μεγάλη πίεση </a:t>
            </a:r>
            <a:r>
              <a:rPr lang="el-GR" sz="7400" dirty="0" smtClean="0"/>
              <a:t>να μην αποκαλύψουν αυτό που συμβαίνει στους εκπαιδευτικούς</a:t>
            </a:r>
          </a:p>
          <a:p>
            <a:pPr lvl="1">
              <a:lnSpc>
                <a:spcPct val="170000"/>
              </a:lnSpc>
            </a:pPr>
            <a:r>
              <a:rPr lang="el-GR" sz="7000" dirty="0" smtClean="0"/>
              <a:t> αλλιώς θα πιστέψουν όλοι πως είναι </a:t>
            </a:r>
            <a:r>
              <a:rPr lang="el-GR" sz="7000" b="1" dirty="0" smtClean="0"/>
              <a:t>«καρφιά» </a:t>
            </a:r>
          </a:p>
          <a:p>
            <a:pPr lvl="1">
              <a:lnSpc>
                <a:spcPct val="170000"/>
              </a:lnSpc>
            </a:pPr>
            <a:r>
              <a:rPr lang="el-GR" sz="7000" dirty="0" smtClean="0"/>
              <a:t>και θα τους βάλουν ακόμα </a:t>
            </a:r>
            <a:r>
              <a:rPr lang="el-GR" sz="7000" b="1" dirty="0" smtClean="0"/>
              <a:t>περισσότερο στο περιθώριο. 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Το παιδί να θυμάται πως ο δράστης έχει το πρόβλημα,</a:t>
            </a:r>
            <a:br>
              <a:rPr lang="el-GR" sz="2800" b="1" dirty="0" smtClean="0"/>
            </a:br>
            <a:r>
              <a:rPr lang="el-GR" sz="2800" b="1" dirty="0" smtClean="0"/>
              <a:t> ΟΧΙ αυτό! 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976664"/>
          </a:xfrm>
        </p:spPr>
        <p:txBody>
          <a:bodyPr>
            <a:normAutofit fontScale="62500" lnSpcReduction="2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l-GR" sz="45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Κι όμως δεν είναι έτσι! 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l-GR" sz="3300" dirty="0"/>
          </a:p>
          <a:p>
            <a:pPr marL="342900" lvl="1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l-GR" sz="3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Ενθαρρύνουμε τα παιδιά </a:t>
            </a:r>
            <a:r>
              <a:rPr lang="el-GR" sz="3800" b="1" dirty="0" smtClean="0"/>
              <a:t>να σκεφτούν λίγο ποιον λέμε «καρφί»: </a:t>
            </a:r>
          </a:p>
          <a:p>
            <a:pPr marL="742950" lvl="2" indent="-342900">
              <a:lnSpc>
                <a:spcPct val="120000"/>
              </a:lnSpc>
            </a:pPr>
            <a:r>
              <a:rPr lang="el-GR" sz="3800" dirty="0" smtClean="0"/>
              <a:t>έναν άνθρωπο που λέει κάτι για να </a:t>
            </a:r>
            <a:r>
              <a:rPr lang="el-GR" sz="3800" b="1" dirty="0" smtClean="0"/>
              <a:t>δημιουργήσει προβλήματα σε κάποιον άλλον. </a:t>
            </a:r>
          </a:p>
          <a:p>
            <a:pPr marL="742950" lvl="2" indent="-342900">
              <a:lnSpc>
                <a:spcPct val="120000"/>
              </a:lnSpc>
            </a:pPr>
            <a:endParaRPr lang="el-GR" sz="3800" b="1" dirty="0" smtClean="0"/>
          </a:p>
          <a:p>
            <a:pPr marL="342900" lvl="1" indent="-342900">
              <a:lnSpc>
                <a:spcPct val="120000"/>
              </a:lnSpc>
            </a:pPr>
            <a:r>
              <a:rPr lang="el-GR" sz="3800" dirty="0" smtClean="0"/>
              <a:t>Πολλοί μάλιστα αυτό </a:t>
            </a:r>
            <a:r>
              <a:rPr lang="el-GR" sz="3800" b="1" dirty="0" smtClean="0"/>
              <a:t>το βρίσκουν πολύ διασκεδαστικό. </a:t>
            </a:r>
          </a:p>
          <a:p>
            <a:pPr marL="342900" lvl="1" indent="-342900">
              <a:lnSpc>
                <a:spcPct val="120000"/>
              </a:lnSpc>
            </a:pPr>
            <a:r>
              <a:rPr lang="el-GR" sz="3800" dirty="0" smtClean="0"/>
              <a:t>Σίγουρα, το να είναι κάποιος </a:t>
            </a:r>
            <a:r>
              <a:rPr lang="el-GR" sz="3800" b="1" dirty="0" smtClean="0"/>
              <a:t>«καρφί» δεν είναι κάτι καλό. </a:t>
            </a:r>
          </a:p>
          <a:p>
            <a:pPr marL="342900" lvl="1" indent="-342900">
              <a:lnSpc>
                <a:spcPct val="120000"/>
              </a:lnSpc>
            </a:pPr>
            <a:endParaRPr lang="el-GR" sz="3800" dirty="0" smtClean="0"/>
          </a:p>
          <a:p>
            <a:pPr marL="342900" lvl="1" indent="-342900">
              <a:lnSpc>
                <a:spcPct val="120000"/>
              </a:lnSpc>
            </a:pPr>
            <a:r>
              <a:rPr lang="el-GR" sz="3800" dirty="0"/>
              <a:t>Ενθαρρύνουμε τα παιδιά </a:t>
            </a:r>
            <a:r>
              <a:rPr lang="el-GR" sz="3800" dirty="0" smtClean="0"/>
              <a:t> ότι </a:t>
            </a:r>
          </a:p>
          <a:p>
            <a:pPr marL="742950" lvl="2" indent="-342900">
              <a:lnSpc>
                <a:spcPct val="120000"/>
              </a:lnSpc>
            </a:pPr>
            <a:r>
              <a:rPr lang="el-GR" sz="3800" dirty="0" smtClean="0"/>
              <a:t>όταν πουν σε έναν ενήλικα πως κάποιος τα  εκφοβίζει ή κάποιο άλλο παιδί, </a:t>
            </a:r>
          </a:p>
          <a:p>
            <a:pPr marL="742950" lvl="2" indent="-342900">
              <a:lnSpc>
                <a:spcPct val="120000"/>
              </a:lnSpc>
            </a:pPr>
            <a:r>
              <a:rPr lang="el-GR" sz="3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είναι σε καμία περίπτωση «καρφί». </a:t>
            </a:r>
          </a:p>
          <a:p>
            <a:endParaRPr lang="el-GR" dirty="0" smtClean="0"/>
          </a:p>
          <a:p>
            <a:endParaRPr lang="el-GR" dirty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7504" y="2130425"/>
            <a:ext cx="9036496" cy="1470025"/>
          </a:xfrm>
        </p:spPr>
        <p:txBody>
          <a:bodyPr/>
          <a:lstStyle/>
          <a:p>
            <a:r>
              <a:rPr lang="el-GR" b="1" dirty="0"/>
              <a:t>Δεν απαντάμε ποτέ στη </a:t>
            </a:r>
            <a:r>
              <a:rPr lang="el-GR" b="1" dirty="0" smtClean="0"/>
              <a:t>βία με </a:t>
            </a:r>
            <a:r>
              <a:rPr lang="el-GR" b="1" dirty="0"/>
              <a:t>βία!</a:t>
            </a:r>
            <a:endParaRPr lang="el-G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07241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Δεν απαντάμε ποτέ στη βία με βία!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lnSpcReduction="10000"/>
          </a:bodyPr>
          <a:lstStyle/>
          <a:p>
            <a:pPr lvl="0"/>
            <a:r>
              <a:rPr lang="el-GR" sz="2400" b="1" dirty="0" smtClean="0"/>
              <a:t>Πολλοί </a:t>
            </a:r>
            <a:r>
              <a:rPr lang="el-GR" sz="2400" b="1" dirty="0"/>
              <a:t>πιστεύουν </a:t>
            </a:r>
            <a:r>
              <a:rPr lang="el-GR" sz="2400" dirty="0"/>
              <a:t>πως </a:t>
            </a:r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παιδί - θύμα </a:t>
            </a:r>
          </a:p>
          <a:p>
            <a:pPr lvl="1"/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 αντεπιτεθεί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</a:t>
            </a:r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παλέψει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 το </a:t>
            </a:r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δράστη</a:t>
            </a:r>
          </a:p>
          <a:p>
            <a:pPr lvl="1"/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εκείνος θα το βάλει στα πόδια, </a:t>
            </a:r>
            <a:r>
              <a:rPr lang="el-GR" sz="2400" b="1" dirty="0"/>
              <a:t>γιατί κατά βάθος είναι δειλός. </a:t>
            </a:r>
            <a:endParaRPr lang="el-GR" sz="2400" b="1" dirty="0" smtClean="0"/>
          </a:p>
          <a:p>
            <a:pPr lvl="0"/>
            <a:endParaRPr lang="el-GR" sz="2000" dirty="0" smtClean="0"/>
          </a:p>
          <a:p>
            <a:pPr lvl="0"/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Αυτό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όμως δεν είναι αλήθεια. </a:t>
            </a:r>
            <a:endParaRPr lang="el-GR" sz="24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el-GR" sz="2200" dirty="0" smtClean="0"/>
          </a:p>
          <a:p>
            <a:pPr lvl="0"/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Στα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παιδιά που εκφοβίζουν αρέσει να μαλώνουν κι έτσι η κατάσταση θα γίνει χειρότερη. </a:t>
            </a:r>
            <a:endParaRPr lang="el-GR" sz="24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l-GR" sz="2400" dirty="0" smtClean="0"/>
              <a:t>Ακόμα </a:t>
            </a:r>
            <a:r>
              <a:rPr lang="el-GR" sz="2400" dirty="0"/>
              <a:t>κι αν </a:t>
            </a:r>
            <a:r>
              <a:rPr lang="el-GR" sz="2400" dirty="0" smtClean="0"/>
              <a:t>κερδίσει το παιδί – θύμα</a:t>
            </a:r>
          </a:p>
          <a:p>
            <a:pPr lvl="2"/>
            <a:r>
              <a:rPr lang="el-GR" dirty="0" smtClean="0"/>
              <a:t>μπορεί </a:t>
            </a:r>
            <a:r>
              <a:rPr lang="el-GR" dirty="0"/>
              <a:t>ο δράστης να </a:t>
            </a:r>
            <a:r>
              <a:rPr lang="el-GR" b="1" dirty="0"/>
              <a:t>πείσει το σχολείο </a:t>
            </a:r>
            <a:r>
              <a:rPr lang="el-GR" dirty="0"/>
              <a:t>πως </a:t>
            </a:r>
            <a:r>
              <a:rPr lang="el-GR" dirty="0" smtClean="0"/>
              <a:t>αυτό ξεκίνησε </a:t>
            </a:r>
            <a:r>
              <a:rPr lang="el-GR" dirty="0"/>
              <a:t>τον καβγά </a:t>
            </a:r>
            <a:endParaRPr lang="el-GR" dirty="0" smtClean="0"/>
          </a:p>
          <a:p>
            <a:pPr lvl="2"/>
            <a:r>
              <a:rPr lang="el-GR" dirty="0" smtClean="0"/>
              <a:t>ή </a:t>
            </a:r>
            <a:r>
              <a:rPr lang="el-GR" dirty="0"/>
              <a:t>να </a:t>
            </a:r>
            <a:r>
              <a:rPr lang="el-GR" dirty="0" smtClean="0"/>
              <a:t>του </a:t>
            </a:r>
            <a:r>
              <a:rPr lang="el-GR" b="1" dirty="0"/>
              <a:t>επιτεθεί για εκδίκηση </a:t>
            </a:r>
            <a:r>
              <a:rPr lang="el-GR" dirty="0"/>
              <a:t>με τη βοήθεια και άλλων παιδιών που τον υποστηρίζουν</a:t>
            </a:r>
            <a:r>
              <a:rPr lang="el-GR" dirty="0" smtClean="0"/>
              <a:t>.</a:t>
            </a:r>
          </a:p>
          <a:p>
            <a:pPr lvl="1">
              <a:lnSpc>
                <a:spcPct val="170000"/>
              </a:lnSpc>
            </a:pPr>
            <a:r>
              <a:rPr lang="el-G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</a:t>
            </a:r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βία φέρνει πάντα βία! </a:t>
            </a:r>
          </a:p>
          <a:p>
            <a:endParaRPr lang="el-GR" dirty="0" smtClean="0"/>
          </a:p>
        </p:txBody>
      </p:sp>
      <p:pic>
        <p:nvPicPr>
          <p:cNvPr id="4" name="il_fi" descr="http://t3.gstatic.com/images?q=tbn:ANd9GcQAFHWPPQNyFqzeohcGxfoIQpWMbU5STerzVnP9ipH3X_lbSq0jszqLsTJh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9" y="5616624"/>
            <a:ext cx="2304256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Περιεχόμενα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8928992" cy="5112568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/>
              <a:t>Το παιδί που εκφοβίζει </a:t>
            </a:r>
            <a:r>
              <a:rPr lang="el-GR" b="1" dirty="0" smtClean="0"/>
              <a:t>– Προφίλ 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ΘΥΤΗ</a:t>
            </a:r>
          </a:p>
          <a:p>
            <a:pPr>
              <a:buNone/>
            </a:pPr>
            <a:endParaRPr lang="el-GR" b="1" dirty="0" smtClean="0"/>
          </a:p>
          <a:p>
            <a:r>
              <a:rPr lang="el-GR" b="1" dirty="0" smtClean="0"/>
              <a:t>Τα ατομικά χαρακτηριστικά των παιδιών που εκφοβίζουν </a:t>
            </a:r>
          </a:p>
          <a:p>
            <a:endParaRPr lang="el-GR" b="1" dirty="0" smtClean="0"/>
          </a:p>
          <a:p>
            <a:r>
              <a:rPr lang="el-GR" b="1" dirty="0" smtClean="0"/>
              <a:t>Συμβουλές και στήριξη παιδιού που εκφοβίζει</a:t>
            </a:r>
          </a:p>
          <a:p>
            <a:endParaRPr lang="el-GR" b="1" dirty="0" smtClean="0"/>
          </a:p>
          <a:p>
            <a:r>
              <a:rPr lang="el-GR" b="1" dirty="0" smtClean="0"/>
              <a:t>Τι λέμε στο παιδί που εκφοβίζει άλλα παιδιά; </a:t>
            </a:r>
          </a:p>
          <a:p>
            <a:endParaRPr lang="el-GR" b="1" dirty="0" smtClean="0"/>
          </a:p>
          <a:p>
            <a:r>
              <a:rPr lang="el-GR" b="1" dirty="0"/>
              <a:t>Οι γονείς του παιδιού που εκφοβίζει</a:t>
            </a:r>
            <a:r>
              <a:rPr lang="el-GR" b="1" dirty="0" smtClean="0"/>
              <a:t/>
            </a:r>
            <a:br>
              <a:rPr lang="el-GR" b="1" dirty="0" smtClean="0"/>
            </a:br>
            <a:endParaRPr lang="el-GR" b="1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Δεν απαντάμε ποτέ στη βία με βία!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964488" cy="594928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l-GR" sz="2400" dirty="0" smtClean="0"/>
              <a:t>Αν ένα παιδί δέχεται </a:t>
            </a:r>
            <a:r>
              <a:rPr lang="el-GR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ΣΩΜΑΤΙΚΕΣ ΕΠΙΘΕΣΕΙΣ</a:t>
            </a:r>
            <a:r>
              <a:rPr lang="el-GR" sz="2400" dirty="0" smtClean="0"/>
              <a:t>,</a:t>
            </a:r>
          </a:p>
          <a:p>
            <a:pPr lvl="1">
              <a:lnSpc>
                <a:spcPct val="120000"/>
              </a:lnSpc>
            </a:pPr>
            <a:r>
              <a:rPr lang="el-GR" sz="2400" dirty="0" smtClean="0"/>
              <a:t> </a:t>
            </a:r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πρέπει με κανέναν τρόπο να το δεχτεί </a:t>
            </a:r>
          </a:p>
          <a:p>
            <a:pPr lvl="1">
              <a:lnSpc>
                <a:spcPct val="120000"/>
              </a:lnSpc>
            </a:pP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</a:t>
            </a:r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ύτε να το αντιμετωπίσει μόνο του. </a:t>
            </a:r>
          </a:p>
          <a:p>
            <a:pPr lvl="1">
              <a:lnSpc>
                <a:spcPct val="120000"/>
              </a:lnSpc>
            </a:pPr>
            <a:r>
              <a:rPr lang="el-G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Πρέπει να ενημερώσει </a:t>
            </a:r>
            <a:r>
              <a:rPr lang="el-GR" sz="2400" dirty="0" smtClean="0"/>
              <a:t>οπωσδήποτε τους δασκάλους ή τους γονείς του. </a:t>
            </a:r>
          </a:p>
          <a:p>
            <a:pPr>
              <a:lnSpc>
                <a:spcPct val="110000"/>
              </a:lnSpc>
            </a:pPr>
            <a:r>
              <a:rPr lang="el-GR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 οι ΕΠΙΘΕΣΕΙΣ ΕΙΝΑΙ ΛΕΚΤΙΚΕΣ </a:t>
            </a:r>
            <a:r>
              <a:rPr lang="el-GR" sz="2400" dirty="0" smtClean="0"/>
              <a:t>(βρισιές, κοροϊδίες, απειλές) τότε το παιδί –θύμα πρέπει </a:t>
            </a:r>
          </a:p>
          <a:p>
            <a:pPr lvl="1">
              <a:lnSpc>
                <a:spcPct val="120000"/>
              </a:lnSpc>
            </a:pPr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μη δείχνει πανικό ή αναστάτωση</a:t>
            </a:r>
            <a:endParaRPr lang="el-GR" sz="2400" dirty="0"/>
          </a:p>
          <a:p>
            <a:pPr lvl="2">
              <a:lnSpc>
                <a:spcPct val="120000"/>
              </a:lnSpc>
            </a:pPr>
            <a:r>
              <a:rPr lang="el-GR" dirty="0" smtClean="0"/>
              <a:t>ακόμα κι αν πληγώνεται και θυμώνει πολύ με αυτά που ακούει </a:t>
            </a:r>
          </a:p>
          <a:p>
            <a:pPr lvl="1"/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αγνοεί εντελώς όσα ακούει </a:t>
            </a:r>
          </a:p>
          <a:p>
            <a:pPr lvl="2"/>
            <a:r>
              <a:rPr lang="el-G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προσποιείται </a:t>
            </a:r>
            <a:r>
              <a:rPr lang="el-GR" dirty="0" smtClean="0"/>
              <a:t>πως δεν άκουσε τίποτα </a:t>
            </a:r>
          </a:p>
          <a:p>
            <a:pPr>
              <a:lnSpc>
                <a:spcPct val="120000"/>
              </a:lnSpc>
            </a:pP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Δεν απαντάμε ποτέ στη βία με βία!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68560" y="620688"/>
            <a:ext cx="9793088" cy="6408712"/>
          </a:xfrm>
        </p:spPr>
        <p:txBody>
          <a:bodyPr>
            <a:noAutofit/>
          </a:bodyPr>
          <a:lstStyle/>
          <a:p>
            <a:pPr lvl="1"/>
            <a:r>
              <a:rPr lang="el-GR" sz="2400" dirty="0" smtClean="0"/>
              <a:t>Να </a:t>
            </a:r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προσπαθήσει να αποφύγει </a:t>
            </a:r>
            <a:r>
              <a:rPr lang="el-GR" sz="2400" dirty="0" smtClean="0"/>
              <a:t>το δράστη ή τους δράστες</a:t>
            </a:r>
          </a:p>
          <a:p>
            <a:pPr lvl="2"/>
            <a:r>
              <a:rPr lang="el-GR" dirty="0" smtClean="0"/>
              <a:t> </a:t>
            </a:r>
            <a:r>
              <a:rPr lang="el-G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όχι όμως τρέχοντας ή δείχνοντας πανικό </a:t>
            </a:r>
          </a:p>
          <a:p>
            <a:pPr lvl="1"/>
            <a:endParaRPr lang="el-GR" sz="1000" dirty="0" smtClean="0"/>
          </a:p>
          <a:p>
            <a:pPr lvl="1"/>
            <a:r>
              <a:rPr lang="el-GR" sz="2400" dirty="0" smtClean="0"/>
              <a:t>Να χρησιμοποίει </a:t>
            </a:r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έξυπνες ατάκες </a:t>
            </a:r>
            <a:r>
              <a:rPr lang="el-GR" sz="2400" dirty="0" smtClean="0"/>
              <a:t>για να απαντήσει στο δράστη.</a:t>
            </a:r>
          </a:p>
          <a:p>
            <a:pPr lvl="2"/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Απάντηση με χιούμορ</a:t>
            </a:r>
            <a:r>
              <a:rPr lang="el-GR" dirty="0" smtClean="0"/>
              <a:t>: για παράδειγμα, αν κάποιος του πει «είσαι ηλίθιος» μπορεί να απαντήσει «ωραία, αυτό μας κάνει δύο!» </a:t>
            </a:r>
          </a:p>
          <a:p>
            <a:pPr lvl="1"/>
            <a:endParaRPr lang="el-GR" sz="1000" dirty="0" smtClean="0"/>
          </a:p>
          <a:p>
            <a:pPr lvl="1"/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χαμογελάσει ή να γελάσει </a:t>
            </a:r>
            <a:r>
              <a:rPr lang="el-GR" sz="2400" dirty="0" smtClean="0"/>
              <a:t>με αυτά που ακούει </a:t>
            </a:r>
          </a:p>
          <a:p>
            <a:pPr lvl="2"/>
            <a:r>
              <a:rPr lang="el-GR" b="1" dirty="0" smtClean="0"/>
              <a:t>σαν να μη τον ενοχλούν καθόλου </a:t>
            </a:r>
          </a:p>
          <a:p>
            <a:pPr lvl="1"/>
            <a:endParaRPr lang="el-GR" sz="1000" dirty="0" smtClean="0"/>
          </a:p>
          <a:p>
            <a:pPr lvl="1"/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πει «ευχαριστώ»</a:t>
            </a:r>
            <a:r>
              <a:rPr lang="el-GR" sz="2400" dirty="0" smtClean="0"/>
              <a:t> ή κάτι παρόμοιο </a:t>
            </a:r>
          </a:p>
          <a:p>
            <a:pPr lvl="2"/>
            <a:r>
              <a:rPr lang="el-GR" dirty="0" smtClean="0"/>
              <a:t>κάθε φορά που κάποιο του λέει κάτι κακό. </a:t>
            </a:r>
          </a:p>
          <a:p>
            <a:pPr lvl="1"/>
            <a:endParaRPr lang="el-GR" sz="1000" dirty="0" smtClean="0"/>
          </a:p>
          <a:p>
            <a:pPr lvl="1"/>
            <a:r>
              <a:rPr lang="el-GR" sz="2400" dirty="0" smtClean="0"/>
              <a:t>Ο δράστης που </a:t>
            </a:r>
            <a:r>
              <a:rPr lang="el-GR" sz="2400" b="1" dirty="0" smtClean="0"/>
              <a:t>έχει σκοπό να σε πληγώσει</a:t>
            </a:r>
            <a:r>
              <a:rPr lang="el-GR" sz="2400" dirty="0" smtClean="0"/>
              <a:t>, ακούγοντας «ευχαριστώ»</a:t>
            </a:r>
          </a:p>
          <a:p>
            <a:pPr lvl="2"/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χάνει και καταλαβαίνει πως δεν μπορεί εύκολα να  αναστατώσει το παιδί</a:t>
            </a:r>
          </a:p>
          <a:p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l-GR" b="1" dirty="0"/>
              <a:t>Πως μπορεί το </a:t>
            </a:r>
            <a:r>
              <a:rPr lang="el-GR" b="1" dirty="0" smtClean="0"/>
              <a:t>παιδί </a:t>
            </a:r>
            <a:r>
              <a:rPr lang="el-GR" b="1" dirty="0"/>
              <a:t>να αντιμετωπίσει τον εκφοβισμό δυναμικά 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34946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el-GR" sz="3100" b="1" dirty="0" smtClean="0"/>
              <a:t>Πως μπορεί το παιδί να αντιμετωπίσει τον εκφοβισμό δυναμικά 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6120680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20000"/>
              </a:lnSpc>
            </a:pPr>
            <a:r>
              <a:rPr lang="el-GR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δείξει </a:t>
            </a:r>
            <a:r>
              <a:rPr lang="el-GR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σίγουρος ή σίγουρη για τον εαυτό </a:t>
            </a:r>
            <a:r>
              <a:rPr lang="el-GR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του</a:t>
            </a:r>
          </a:p>
          <a:p>
            <a:pPr lvl="1">
              <a:lnSpc>
                <a:spcPct val="120000"/>
              </a:lnSpc>
            </a:pPr>
            <a:r>
              <a:rPr lang="el-GR" sz="2600" dirty="0" smtClean="0"/>
              <a:t>Να κοιτάξει </a:t>
            </a:r>
            <a:r>
              <a:rPr lang="el-GR" sz="2600" dirty="0"/>
              <a:t>το δράστη ίσια στα μάτια </a:t>
            </a:r>
            <a:endParaRPr lang="el-GR" sz="2600" dirty="0" smtClean="0"/>
          </a:p>
          <a:p>
            <a:pPr lvl="1">
              <a:lnSpc>
                <a:spcPct val="120000"/>
              </a:lnSpc>
            </a:pPr>
            <a:r>
              <a:rPr lang="el-GR" sz="2600" dirty="0" smtClean="0"/>
              <a:t>και του πει </a:t>
            </a:r>
            <a:r>
              <a:rPr lang="el-GR" sz="2600" dirty="0"/>
              <a:t>με </a:t>
            </a:r>
            <a:r>
              <a:rPr lang="el-GR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σταθερή και αυστηρή φωνή </a:t>
            </a:r>
            <a:r>
              <a:rPr lang="el-GR" sz="2600" dirty="0"/>
              <a:t>πως </a:t>
            </a:r>
            <a:r>
              <a:rPr lang="el-GR" sz="2600" dirty="0" smtClean="0"/>
              <a:t>θέλει </a:t>
            </a:r>
            <a:r>
              <a:rPr lang="el-GR" sz="2600" dirty="0"/>
              <a:t>να σταματήσει αυτό που κάνει </a:t>
            </a:r>
            <a:endParaRPr lang="el-GR" sz="2600" dirty="0" smtClean="0"/>
          </a:p>
          <a:p>
            <a:pPr lvl="0"/>
            <a:endParaRPr lang="el-GR" sz="3600" dirty="0"/>
          </a:p>
          <a:p>
            <a:pPr lvl="0">
              <a:lnSpc>
                <a:spcPct val="120000"/>
              </a:lnSpc>
            </a:pPr>
            <a:r>
              <a:rPr lang="el-GR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πει </a:t>
            </a:r>
            <a:r>
              <a:rPr lang="el-GR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 δράστη</a:t>
            </a:r>
            <a:r>
              <a:rPr lang="el-GR" sz="2600" dirty="0"/>
              <a:t> πως </a:t>
            </a:r>
            <a:r>
              <a:rPr lang="el-GR" sz="2600" b="1" dirty="0"/>
              <a:t>δεν </a:t>
            </a:r>
            <a:r>
              <a:rPr lang="el-GR" sz="2600" b="1" dirty="0" smtClean="0"/>
              <a:t>τον </a:t>
            </a:r>
            <a:r>
              <a:rPr lang="el-GR" sz="2600" b="1" dirty="0"/>
              <a:t>ενδιαφέρει η γνώμη του για </a:t>
            </a:r>
            <a:r>
              <a:rPr lang="el-GR" sz="2600" b="1" dirty="0" smtClean="0"/>
              <a:t>αυτόν</a:t>
            </a:r>
            <a:r>
              <a:rPr lang="el-GR" sz="2600" dirty="0" smtClean="0"/>
              <a:t> </a:t>
            </a:r>
          </a:p>
          <a:p>
            <a:pPr lvl="1">
              <a:lnSpc>
                <a:spcPct val="120000"/>
              </a:lnSpc>
            </a:pPr>
            <a:r>
              <a:rPr lang="el-GR" sz="2600" dirty="0" smtClean="0"/>
              <a:t>και </a:t>
            </a:r>
            <a:r>
              <a:rPr lang="el-GR" sz="2600" dirty="0"/>
              <a:t>πως </a:t>
            </a:r>
            <a:r>
              <a:rPr lang="el-GR" sz="2600" dirty="0" smtClean="0"/>
              <a:t>ότι </a:t>
            </a:r>
            <a:r>
              <a:rPr lang="el-GR" sz="2600" dirty="0"/>
              <a:t>κι αν πει ή </a:t>
            </a:r>
            <a:r>
              <a:rPr lang="el-GR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ότι </a:t>
            </a:r>
            <a:r>
              <a:rPr lang="el-GR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κι αν κάνει δεν πρόκειται να </a:t>
            </a:r>
            <a:r>
              <a:rPr lang="el-GR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τον </a:t>
            </a:r>
            <a:r>
              <a:rPr lang="el-GR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στενοχωρήσει</a:t>
            </a:r>
            <a:r>
              <a:rPr lang="el-GR" sz="2600" dirty="0"/>
              <a:t>. </a:t>
            </a:r>
            <a:endParaRPr lang="el-GR" sz="2600" dirty="0" smtClean="0"/>
          </a:p>
          <a:p>
            <a:pPr lvl="1">
              <a:lnSpc>
                <a:spcPct val="120000"/>
              </a:lnSpc>
            </a:pPr>
            <a:r>
              <a:rPr lang="el-GR" sz="2600" dirty="0" smtClean="0"/>
              <a:t>Για </a:t>
            </a:r>
            <a:r>
              <a:rPr lang="el-GR" sz="2600" dirty="0"/>
              <a:t>παράδειγμα: «Τι κι αν είμαι κοντός; Δεν με πειράζει καθόλου» ή «Νομίζω πως τα γυαλιά μου είναι υπέροχα. Ποιο είναι το πρόβλημά σου?» </a:t>
            </a:r>
            <a:endParaRPr lang="el-GR" sz="2600" dirty="0" smtClean="0"/>
          </a:p>
          <a:p>
            <a:pPr lvl="1">
              <a:lnSpc>
                <a:spcPct val="120000"/>
              </a:lnSpc>
            </a:pPr>
            <a:endParaRPr lang="el-GR" sz="3600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Πως μπορεί το παιδί να αντιμετωπίσει τον </a:t>
            </a:r>
            <a:r>
              <a:rPr lang="el-GR" b="1" dirty="0" smtClean="0"/>
              <a:t>εκφοβισμό δυναμικά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867328" cy="4886003"/>
          </a:xfrm>
        </p:spPr>
        <p:txBody>
          <a:bodyPr>
            <a:normAutofit fontScale="77500" lnSpcReduction="20000"/>
          </a:bodyPr>
          <a:lstStyle/>
          <a:p>
            <a:pPr lvl="0">
              <a:lnSpc>
                <a:spcPct val="170000"/>
              </a:lnSpc>
            </a:pPr>
            <a:r>
              <a:rPr lang="el-GR" sz="3600" b="1" u="sng" dirty="0"/>
              <a:t>Να θυμάται </a:t>
            </a:r>
            <a:r>
              <a:rPr lang="el-GR" sz="3600" b="1" dirty="0"/>
              <a:t>πάντα πως </a:t>
            </a:r>
            <a:r>
              <a:rPr lang="el-GR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είναι μοναδικός ή μοναδική και πως αξίζει</a:t>
            </a:r>
            <a:r>
              <a:rPr lang="el-GR" sz="3600" b="1" dirty="0"/>
              <a:t>, </a:t>
            </a:r>
          </a:p>
          <a:p>
            <a:pPr lvl="1">
              <a:lnSpc>
                <a:spcPct val="170000"/>
              </a:lnSpc>
            </a:pPr>
            <a:r>
              <a:rPr lang="el-GR" sz="3100" b="1" dirty="0"/>
              <a:t>όπως κάθε άνθρωπος, ακόμα κι αν είναι διαφορετικός ή διαφορετική. </a:t>
            </a:r>
          </a:p>
          <a:p>
            <a:pPr lvl="0">
              <a:lnSpc>
                <a:spcPct val="120000"/>
              </a:lnSpc>
            </a:pPr>
            <a:endParaRPr lang="el-GR" sz="1300" b="1" dirty="0"/>
          </a:p>
          <a:p>
            <a:pPr>
              <a:lnSpc>
                <a:spcPct val="170000"/>
              </a:lnSpc>
            </a:pPr>
            <a:r>
              <a:rPr lang="el-GR" sz="3600" dirty="0"/>
              <a:t>Να προσπαθήσει </a:t>
            </a:r>
            <a:r>
              <a:rPr lang="el-GR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σκέφτεσαι τα καλά του στοιχεία </a:t>
            </a:r>
            <a:endParaRPr lang="el-GR" sz="36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70000"/>
              </a:lnSpc>
            </a:pPr>
            <a:r>
              <a:rPr lang="el-GR" sz="31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</a:t>
            </a:r>
            <a:r>
              <a:rPr lang="el-GR" sz="31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μην πιστεύει </a:t>
            </a:r>
            <a:r>
              <a:rPr lang="el-GR" sz="3100" dirty="0"/>
              <a:t>αυτά που λέει ο δράστης για αυτόν.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856230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9512" y="2130425"/>
            <a:ext cx="8964488" cy="14700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l-GR" sz="6000" b="1" dirty="0"/>
              <a:t>Το παιδί που εκφοβίζει </a:t>
            </a:r>
            <a:r>
              <a:rPr lang="el-GR" sz="6000" b="1" dirty="0" smtClean="0"/>
              <a:t/>
            </a:r>
            <a:br>
              <a:rPr lang="el-GR" sz="6000" b="1" dirty="0" smtClean="0"/>
            </a:br>
            <a:r>
              <a:rPr lang="el-GR" sz="6000" b="1" dirty="0" smtClean="0"/>
              <a:t>Προφίλ </a:t>
            </a:r>
            <a:r>
              <a:rPr lang="el-GR" sz="6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ΘΥΤΗ</a:t>
            </a:r>
            <a:br>
              <a:rPr lang="el-GR" sz="6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sz="6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93291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Το παιδί που εκφοβίζει - Προφίλ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8579296" cy="5733256"/>
          </a:xfrm>
        </p:spPr>
        <p:txBody>
          <a:bodyPr>
            <a:normAutofit/>
          </a:bodyPr>
          <a:lstStyle/>
          <a:p>
            <a:r>
              <a:rPr lang="el-GR" sz="2400" dirty="0"/>
              <a:t>Πάντα θα πρέπει να θυμόμαστε ότι πίσω από ένα παιδί που εκφοβίζει θα βρεθούν </a:t>
            </a:r>
            <a:endParaRPr lang="el-GR" sz="2400" dirty="0" smtClean="0"/>
          </a:p>
          <a:p>
            <a:endParaRPr lang="el-GR" sz="2400" dirty="0"/>
          </a:p>
          <a:p>
            <a:pPr>
              <a:buNone/>
            </a:pPr>
            <a:r>
              <a:rPr lang="el-GR" sz="2400" dirty="0" smtClean="0"/>
              <a:t>	</a:t>
            </a:r>
            <a:r>
              <a:rPr lang="el-GR" sz="2400" dirty="0"/>
              <a:t> </a:t>
            </a:r>
            <a:r>
              <a:rPr lang="el-GR" sz="2800" dirty="0"/>
              <a:t>● </a:t>
            </a:r>
            <a:r>
              <a:rPr lang="el-GR" sz="2800" b="1" u="sng" dirty="0"/>
              <a:t>Ανάγκη </a:t>
            </a:r>
            <a:r>
              <a:rPr lang="el-GR" sz="2800" dirty="0"/>
              <a:t>για </a:t>
            </a:r>
            <a:r>
              <a:rPr lang="el-GR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κυριαρχία</a:t>
            </a:r>
            <a:r>
              <a:rPr lang="el-GR" sz="2800" dirty="0"/>
              <a:t> πάνω σε </a:t>
            </a:r>
            <a:r>
              <a:rPr lang="el-GR" sz="2800" dirty="0" smtClean="0"/>
              <a:t>άλλους</a:t>
            </a:r>
          </a:p>
          <a:p>
            <a:pPr>
              <a:buNone/>
            </a:pP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 ● </a:t>
            </a:r>
            <a:r>
              <a:rPr lang="el-GR" sz="2800" b="1" u="sng" dirty="0"/>
              <a:t>Αδυναμία</a:t>
            </a:r>
            <a:r>
              <a:rPr lang="el-GR" sz="2800" dirty="0"/>
              <a:t> ελέγχου </a:t>
            </a:r>
            <a:r>
              <a:rPr lang="el-GR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παρορμήσεων</a:t>
            </a:r>
          </a:p>
          <a:p>
            <a:pPr>
              <a:buNone/>
            </a:pP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 ● </a:t>
            </a:r>
            <a:r>
              <a:rPr lang="el-GR" sz="2800" b="1" u="sng" dirty="0"/>
              <a:t>Μειωμένη</a:t>
            </a:r>
            <a:r>
              <a:rPr lang="el-GR" sz="2800" dirty="0"/>
              <a:t> ικανότητα </a:t>
            </a:r>
            <a:r>
              <a:rPr lang="el-GR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αυτοελέγχου</a:t>
            </a:r>
          </a:p>
          <a:p>
            <a:pPr>
              <a:buNone/>
            </a:pP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 ● </a:t>
            </a:r>
            <a:r>
              <a:rPr lang="el-GR" sz="2800" b="1" u="sng" dirty="0"/>
              <a:t>Αδυναμία</a:t>
            </a:r>
            <a:r>
              <a:rPr lang="el-GR" sz="2800" dirty="0"/>
              <a:t> τήρησης </a:t>
            </a:r>
            <a:r>
              <a:rPr lang="el-GR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κανόνων και </a:t>
            </a:r>
            <a:r>
              <a:rPr lang="el-GR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ορίων</a:t>
            </a:r>
          </a:p>
          <a:p>
            <a:pPr>
              <a:buNone/>
            </a:pP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 ● </a:t>
            </a:r>
            <a:r>
              <a:rPr lang="el-GR" sz="2800" b="1" u="sng" dirty="0"/>
              <a:t>Διογκωμένη</a:t>
            </a:r>
            <a:r>
              <a:rPr lang="el-GR" sz="2800" dirty="0"/>
              <a:t> </a:t>
            </a:r>
            <a:r>
              <a:rPr lang="el-GR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αυτοεικόνα</a:t>
            </a:r>
          </a:p>
          <a:p>
            <a:endParaRPr lang="el-GR" dirty="0"/>
          </a:p>
        </p:txBody>
      </p:sp>
      <p:pic>
        <p:nvPicPr>
          <p:cNvPr id="4" name="rg_hi" descr="http://t0.gstatic.com/images?q=tbn:ANd9GcRykmo2iJXeM200ZGeGRS7FW_ilzIDITS4MepTdvrkeTCoRLsmzQw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916832"/>
            <a:ext cx="241176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l-GR" b="1" dirty="0" smtClean="0"/>
              <a:t>Πιθανές συνέπειες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sz="2600" dirty="0"/>
              <a:t>Εάν δεν ληφθεί άμεσα η κατάλληλη φροντίδα υπάρχουν </a:t>
            </a:r>
            <a:r>
              <a:rPr lang="el-GR" sz="2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αυξημένα ποσοστά μελλοντικής </a:t>
            </a:r>
            <a:br>
              <a:rPr lang="el-GR" sz="2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600" dirty="0"/>
              <a:t> </a:t>
            </a:r>
            <a:r>
              <a:rPr lang="el-GR" sz="2600" dirty="0" smtClean="0"/>
              <a:t>	</a:t>
            </a:r>
            <a:r>
              <a:rPr lang="el-GR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 παραβατικής συμπεριφοράς</a:t>
            </a:r>
            <a:r>
              <a:rPr lang="el-GR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l-GR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 χρήσης </a:t>
            </a:r>
            <a:r>
              <a:rPr lang="el-GR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ουσιών και </a:t>
            </a:r>
            <a:br>
              <a:rPr lang="el-GR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l-GR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l-GR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 εμπλοκής </a:t>
            </a:r>
            <a:r>
              <a:rPr lang="el-GR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 το νόμο</a:t>
            </a:r>
          </a:p>
          <a:p>
            <a:endParaRPr lang="el-GR" b="1" dirty="0" smtClean="0"/>
          </a:p>
          <a:p>
            <a:pPr>
              <a:lnSpc>
                <a:spcPct val="110000"/>
              </a:lnSpc>
            </a:pPr>
            <a:r>
              <a:rPr lang="el-GR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παιδιά-δράστες</a:t>
            </a:r>
            <a:r>
              <a:rPr lang="el-GR" sz="2600" b="1" dirty="0" smtClean="0"/>
              <a:t>: </a:t>
            </a:r>
            <a:r>
              <a:rPr lang="el-GR" sz="2600" dirty="0" smtClean="0"/>
              <a:t>φαίνεται πως έχουν περισσότερες πιθανότητες να εμφανίσουν: </a:t>
            </a:r>
          </a:p>
          <a:p>
            <a:pPr lvl="2">
              <a:lnSpc>
                <a:spcPct val="110000"/>
              </a:lnSpc>
            </a:pPr>
            <a:r>
              <a:rPr lang="el-GR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σχολική αποτυχία </a:t>
            </a:r>
          </a:p>
          <a:p>
            <a:pPr lvl="2">
              <a:lnSpc>
                <a:spcPct val="110000"/>
              </a:lnSpc>
            </a:pPr>
            <a:r>
              <a:rPr lang="el-GR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διάσπαση προσοχής </a:t>
            </a:r>
          </a:p>
          <a:p>
            <a:pPr lvl="2">
              <a:lnSpc>
                <a:spcPct val="110000"/>
              </a:lnSpc>
            </a:pPr>
            <a:r>
              <a:rPr lang="el-GR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νευρικότητα και </a:t>
            </a:r>
            <a:r>
              <a:rPr lang="el-GR" sz="26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υπερκινητικότητα</a:t>
            </a:r>
            <a:r>
              <a:rPr lang="el-GR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2">
              <a:lnSpc>
                <a:spcPct val="110000"/>
              </a:lnSpc>
            </a:pPr>
            <a:r>
              <a:rPr lang="el-GR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κατάθλιψη </a:t>
            </a:r>
          </a:p>
          <a:p>
            <a:pPr lvl="0"/>
            <a:endParaRPr lang="el-GR" dirty="0"/>
          </a:p>
          <a:p>
            <a:endParaRPr lang="el-GR" dirty="0"/>
          </a:p>
        </p:txBody>
      </p:sp>
      <p:pic>
        <p:nvPicPr>
          <p:cNvPr id="4" name="il_fi" descr="http://medicaltv.eu/wp-content/uploads/2012/11/extra_78484_1226393461_3758_ft80997_teenagers_400x2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772816"/>
            <a:ext cx="333009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957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Πιθανές συνέπειες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036496" cy="566124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l-GR" sz="2400" b="1" dirty="0" smtClean="0"/>
              <a:t>Ορισμένα από τα παραπάνω προβλήματα</a:t>
            </a:r>
          </a:p>
          <a:p>
            <a:pPr lvl="1">
              <a:lnSpc>
                <a:spcPct val="110000"/>
              </a:lnSpc>
            </a:pPr>
            <a:r>
              <a:rPr lang="el-GR" sz="2000" b="1" dirty="0" smtClean="0"/>
              <a:t> </a:t>
            </a:r>
            <a:r>
              <a:rPr lang="el-GR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πολλές φορές συνεχίζονται</a:t>
            </a:r>
          </a:p>
          <a:p>
            <a:pPr lvl="1">
              <a:lnSpc>
                <a:spcPct val="110000"/>
              </a:lnSpc>
            </a:pPr>
            <a:r>
              <a:rPr lang="el-GR" sz="2000" b="1" dirty="0" smtClean="0"/>
              <a:t>όταν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παιδιά που εκφοβίζουν μεγαλώσουν</a:t>
            </a:r>
            <a:r>
              <a:rPr lang="el-GR" sz="2000" b="1" dirty="0" smtClean="0"/>
              <a:t>, μπορεί έχουν περισσότερες πιθανότητες 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l-GR" sz="2000" b="1" dirty="0" smtClean="0"/>
          </a:p>
          <a:p>
            <a:pPr lvl="2"/>
            <a:r>
              <a:rPr lang="el-GR" dirty="0" smtClean="0"/>
              <a:t>να συμπεριφέρονται με </a:t>
            </a:r>
            <a:r>
              <a:rPr lang="el-GR" b="1" dirty="0" smtClean="0"/>
              <a:t>βίαιο τρόπο στην οικογένειά τους</a:t>
            </a:r>
            <a:r>
              <a:rPr lang="el-GR" dirty="0" smtClean="0"/>
              <a:t>, </a:t>
            </a:r>
          </a:p>
          <a:p>
            <a:pPr lvl="2"/>
            <a:r>
              <a:rPr lang="el-GR" dirty="0" smtClean="0"/>
              <a:t>να έχουν </a:t>
            </a:r>
            <a:r>
              <a:rPr lang="el-GR" b="1" dirty="0" smtClean="0"/>
              <a:t>δυσκολίες στην επαγγελματική τους ζωή </a:t>
            </a:r>
          </a:p>
          <a:p>
            <a:pPr lvl="2"/>
            <a:r>
              <a:rPr lang="el-GR" dirty="0" smtClean="0"/>
              <a:t>να έχουν </a:t>
            </a:r>
            <a:r>
              <a:rPr lang="el-GR" b="1" dirty="0" smtClean="0"/>
              <a:t>επικίνδυνες συμπεριφορές </a:t>
            </a:r>
          </a:p>
          <a:p>
            <a:pPr marL="914400" lvl="2" indent="0">
              <a:buNone/>
            </a:pPr>
            <a:endParaRPr lang="el-GR" b="1" dirty="0" smtClean="0"/>
          </a:p>
          <a:p>
            <a:pPr lvl="3">
              <a:lnSpc>
                <a:spcPct val="160000"/>
              </a:lnSpc>
            </a:pPr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κάπνισμα</a:t>
            </a:r>
          </a:p>
          <a:p>
            <a:pPr lvl="3">
              <a:lnSpc>
                <a:spcPct val="160000"/>
              </a:lnSpc>
            </a:pPr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χρήση αλκοόλ ή ναρκωτικών ουσιών</a:t>
            </a:r>
          </a:p>
          <a:p>
            <a:pPr lvl="3">
              <a:lnSpc>
                <a:spcPct val="160000"/>
              </a:lnSpc>
            </a:pPr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παράνομες πράξεις</a:t>
            </a:r>
          </a:p>
          <a:p>
            <a:endParaRPr lang="el-GR" dirty="0"/>
          </a:p>
        </p:txBody>
      </p:sp>
      <p:pic>
        <p:nvPicPr>
          <p:cNvPr id="4" name="il_fi" descr="http://1.bp.blogspot.com/-GBoP9nDYvv4/Tlelo3tQ8bI/AAAAAAAAEGA/e9P7kheyRdA/s1600/parents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005064"/>
            <a:ext cx="2513856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686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9512" y="1556793"/>
            <a:ext cx="8856984" cy="2043658"/>
          </a:xfrm>
        </p:spPr>
        <p:txBody>
          <a:bodyPr>
            <a:normAutofit/>
          </a:bodyPr>
          <a:lstStyle/>
          <a:p>
            <a:r>
              <a:rPr lang="el-GR" sz="4800" b="1" dirty="0"/>
              <a:t>Στήριξη Παιδιού που εκφοβίζει</a:t>
            </a:r>
            <a:endParaRPr lang="el-GR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7872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l-GR" b="1" dirty="0" smtClean="0"/>
              <a:t>Περιεχόμενα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760640"/>
          </a:xfrm>
        </p:spPr>
        <p:txBody>
          <a:bodyPr>
            <a:normAutofit/>
          </a:bodyPr>
          <a:lstStyle/>
          <a:p>
            <a:pPr>
              <a:buNone/>
            </a:pPr>
            <a:endParaRPr lang="el-GR" dirty="0" smtClean="0"/>
          </a:p>
          <a:p>
            <a:r>
              <a:rPr lang="el-GR" b="1" dirty="0" smtClean="0"/>
              <a:t>Παιδιά 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ΘΕΑΤΕΣ</a:t>
            </a:r>
          </a:p>
          <a:p>
            <a:endParaRPr lang="el-GR" b="1" dirty="0" smtClean="0"/>
          </a:p>
          <a:p>
            <a:pPr lvl="2"/>
            <a:r>
              <a:rPr lang="el-GR" sz="2800" b="1" dirty="0" smtClean="0"/>
              <a:t>Ο ρόλος των παιδιών θεατών</a:t>
            </a:r>
          </a:p>
          <a:p>
            <a:pPr lvl="2"/>
            <a:endParaRPr lang="el-GR" sz="2800" b="1" dirty="0" smtClean="0"/>
          </a:p>
          <a:p>
            <a:pPr lvl="2"/>
            <a:r>
              <a:rPr lang="el-GR" sz="2800" b="1" dirty="0"/>
              <a:t>Πως νιώθουν τα </a:t>
            </a:r>
            <a:r>
              <a:rPr lang="el-GR" sz="2800" b="1" dirty="0" smtClean="0"/>
              <a:t>παιδιά-παρατηρητές</a:t>
            </a:r>
          </a:p>
          <a:p>
            <a:pPr lvl="2"/>
            <a:endParaRPr lang="el-GR" sz="2800" b="1" dirty="0" smtClean="0"/>
          </a:p>
          <a:p>
            <a:pPr lvl="2"/>
            <a:r>
              <a:rPr lang="el-GR" sz="2800" b="1" dirty="0" smtClean="0"/>
              <a:t>Πώς  μπορούν τα παιδιά-παρατηρητές να σταματήσουν τον εκφοβισμό στο σχολείο τους</a:t>
            </a:r>
            <a:endParaRPr lang="el-GR" sz="2800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Στήριξη Παιδιού που εκφοβίζει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el-GR" sz="2600" dirty="0"/>
              <a:t/>
            </a:r>
            <a:br>
              <a:rPr lang="el-GR" sz="2600" dirty="0"/>
            </a:br>
            <a:r>
              <a:rPr lang="el-GR" sz="2600" dirty="0"/>
              <a:t> ● </a:t>
            </a:r>
            <a:r>
              <a:rPr lang="el-GR" dirty="0" smtClean="0"/>
              <a:t>Να αποκτήσουν 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επίγνωση</a:t>
            </a:r>
            <a:r>
              <a:rPr lang="el-GR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smtClean="0"/>
              <a:t>της πράξης τους</a:t>
            </a:r>
          </a:p>
          <a:p>
            <a:pPr>
              <a:lnSpc>
                <a:spcPct val="150000"/>
              </a:lnSpc>
              <a:buNone/>
            </a:pP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 ● Να αναλάβουν 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την ατομική τους ευθύνη</a:t>
            </a:r>
            <a:endParaRPr lang="el-GR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None/>
            </a:pP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 ● Να αποκτήσουν 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ενσυναίσθηση</a:t>
            </a:r>
            <a:r>
              <a:rPr lang="el-GR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dirty="0" smtClean="0"/>
          </a:p>
          <a:p>
            <a:pPr>
              <a:lnSpc>
                <a:spcPct val="150000"/>
              </a:lnSpc>
              <a:buNone/>
            </a:pP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 ● Να κατανοήσουν τα 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κίνητρα της πράξης τους</a:t>
            </a:r>
            <a:endParaRPr lang="el-GR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lnSpc>
                <a:spcPct val="150000"/>
              </a:lnSpc>
            </a:pPr>
            <a:r>
              <a:rPr lang="el-GR" sz="3300" dirty="0" smtClean="0"/>
              <a:t>Που εν πολλοίς οφείλονται σε </a:t>
            </a:r>
            <a:r>
              <a:rPr lang="el-GR" sz="3300" b="1" dirty="0" smtClean="0"/>
              <a:t>ενδοοικογενειακούς παράγοντες</a:t>
            </a:r>
          </a:p>
          <a:p>
            <a:endParaRPr lang="el-GR" dirty="0"/>
          </a:p>
        </p:txBody>
      </p:sp>
      <p:pic>
        <p:nvPicPr>
          <p:cNvPr id="4" name="il_fi" descr="http://4.bp.blogspot.com/-8kaZJ4rX-uo/To60or32pSI/AAAAAAAAAH4/Tg7Js0rSJv4/s1600/imag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298304"/>
            <a:ext cx="2416299" cy="1714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Στήριξη Παιδιού που εκφοβίζει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626469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Σπάνια </a:t>
            </a:r>
            <a:r>
              <a:rPr lang="el-GR" sz="2400" dirty="0"/>
              <a:t>το παιδί που εκφοβίζει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θα ζητήσει μόνο του βοήθεια. </a:t>
            </a:r>
            <a:endParaRPr lang="el-GR" sz="24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sz="2400" dirty="0"/>
          </a:p>
          <a:p>
            <a:pPr>
              <a:lnSpc>
                <a:spcPct val="120000"/>
              </a:lnSpc>
            </a:pPr>
            <a:r>
              <a:rPr lang="el-GR" sz="2400" dirty="0" smtClean="0"/>
              <a:t>Συνήθως </a:t>
            </a:r>
            <a:r>
              <a:rPr lang="el-GR" sz="2400" dirty="0"/>
              <a:t>κάποιος θα κατευθυνθεί προς αυτή την κατεύθυνση με </a:t>
            </a:r>
            <a:r>
              <a:rPr lang="el-G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δική του πρωτοβουλία</a:t>
            </a:r>
            <a:r>
              <a:rPr lang="el-G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l-GR" sz="2400" dirty="0"/>
          </a:p>
          <a:p>
            <a:pPr>
              <a:lnSpc>
                <a:spcPct val="120000"/>
              </a:lnSpc>
            </a:pPr>
            <a:r>
              <a:rPr lang="el-GR" sz="2400" dirty="0"/>
              <a:t>Αυτό θα πρέπει να </a:t>
            </a:r>
            <a:r>
              <a:rPr lang="el-GR" sz="2400" b="1" dirty="0"/>
              <a:t>συνυπολογίζεται πάντα στην στήριξη </a:t>
            </a:r>
            <a:r>
              <a:rPr lang="el-GR" sz="2400" dirty="0"/>
              <a:t>και ο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πρώτος αρχικός και αναγκαίος στόχος </a:t>
            </a:r>
            <a:r>
              <a:rPr lang="el-GR" sz="2400" dirty="0"/>
              <a:t>είναι: </a:t>
            </a:r>
            <a:endParaRPr lang="el-GR" sz="2400" dirty="0" smtClean="0"/>
          </a:p>
          <a:p>
            <a:pPr>
              <a:buNone/>
            </a:pPr>
            <a:endParaRPr lang="el-GR" sz="2400" dirty="0"/>
          </a:p>
          <a:p>
            <a:pPr lvl="1"/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ΠΡΟΕΤΟΙΜΑΣΤΕΙ ΤΟ ΠΑΙΔΙ ΝΑ </a:t>
            </a:r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ΑΚΟΥΣΕΙ</a:t>
            </a:r>
          </a:p>
          <a:p>
            <a:pPr>
              <a:buNone/>
            </a:pPr>
            <a:endParaRPr lang="el-GR" sz="2400" dirty="0"/>
          </a:p>
          <a:p>
            <a:pPr lvl="1"/>
            <a:r>
              <a:rPr lang="el-GR" sz="2400" dirty="0"/>
              <a:t>Σε διαφορετική περίπτωση </a:t>
            </a:r>
            <a:r>
              <a:rPr lang="el-G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στήριξη «κινδυνεύει» να καταλήξει διδαχή.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28281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Στήριξη Παιδιού που εκφοβίζει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480720"/>
          </a:xfrm>
        </p:spPr>
        <p:txBody>
          <a:bodyPr>
            <a:normAutofit/>
          </a:bodyPr>
          <a:lstStyle/>
          <a:p>
            <a:pPr marL="85725" indent="95250"/>
            <a:r>
              <a:rPr lang="el-GR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 να προετοιμαστεί το παιδί να ακούσει:</a:t>
            </a:r>
          </a:p>
          <a:p>
            <a:pPr marL="85725" indent="0">
              <a:buNone/>
            </a:pPr>
            <a:r>
              <a:rPr lang="el-GR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600" dirty="0" smtClean="0"/>
              <a:t> ● </a:t>
            </a:r>
            <a:r>
              <a:rPr lang="el-GR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Του αναγνωρίζουμε </a:t>
            </a:r>
            <a:r>
              <a:rPr lang="el-GR" sz="2600" dirty="0" smtClean="0"/>
              <a:t>την </a:t>
            </a:r>
            <a:r>
              <a:rPr lang="el-GR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πιθανή απροθυμία </a:t>
            </a:r>
            <a:r>
              <a:rPr lang="el-GR" sz="2600" dirty="0" smtClean="0"/>
              <a:t>του για συνεργασία</a:t>
            </a:r>
          </a:p>
          <a:p>
            <a:pPr marL="85725" indent="95250"/>
            <a:endParaRPr lang="el-GR" sz="2600" dirty="0" smtClean="0"/>
          </a:p>
          <a:p>
            <a:pPr>
              <a:buNone/>
            </a:pPr>
            <a:r>
              <a:rPr lang="el-GR" sz="2600" dirty="0" smtClean="0"/>
              <a:t> ● Το αφήνουμε </a:t>
            </a:r>
            <a:r>
              <a:rPr lang="el-GR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εκφραστεί </a:t>
            </a:r>
            <a:r>
              <a:rPr lang="el-GR" sz="2600" b="1" dirty="0" smtClean="0"/>
              <a:t>χωρίς να το κρίνουμε</a:t>
            </a:r>
          </a:p>
          <a:p>
            <a:pPr>
              <a:buNone/>
            </a:pPr>
            <a:endParaRPr lang="el-GR" sz="2600" b="1" dirty="0" smtClean="0"/>
          </a:p>
          <a:p>
            <a:pPr>
              <a:buNone/>
            </a:pPr>
            <a:r>
              <a:rPr lang="el-GR" sz="2600" dirty="0" smtClean="0"/>
              <a:t> ● </a:t>
            </a:r>
            <a:r>
              <a:rPr lang="el-GR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Εστιάζουμε στο παιδί που μας μιλάει </a:t>
            </a:r>
            <a:r>
              <a:rPr lang="el-GR" sz="2600" dirty="0" smtClean="0"/>
              <a:t>και όχι στο άλλο παιδί (στο παιδί που εκφοβίζεται)</a:t>
            </a:r>
          </a:p>
          <a:p>
            <a:pPr lvl="1">
              <a:buNone/>
            </a:pPr>
            <a:r>
              <a:rPr lang="el-GR" sz="2200" dirty="0" smtClean="0"/>
              <a:t> ● </a:t>
            </a:r>
            <a:r>
              <a:rPr lang="el-GR" sz="2400" dirty="0" smtClean="0"/>
              <a:t>Εκδηλώνουμε </a:t>
            </a:r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ειλικρινές ενδιαφέρον </a:t>
            </a:r>
            <a:r>
              <a:rPr lang="el-GR" sz="2400" dirty="0" smtClean="0"/>
              <a:t>για </a:t>
            </a:r>
            <a:r>
              <a:rPr lang="el-GR" sz="2400" b="1" u="sng" dirty="0" smtClean="0"/>
              <a:t>εκείνο</a:t>
            </a:r>
          </a:p>
          <a:p>
            <a:pPr>
              <a:buNone/>
            </a:pPr>
            <a:endParaRPr lang="el-GR" sz="2600" b="1" u="sng" dirty="0" smtClean="0"/>
          </a:p>
          <a:p>
            <a:pPr>
              <a:buNone/>
            </a:pPr>
            <a:r>
              <a:rPr lang="el-GR" sz="2600" dirty="0" smtClean="0"/>
              <a:t> ● Του </a:t>
            </a:r>
            <a:r>
              <a:rPr lang="el-GR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εξηγούμε το φαινόμενο </a:t>
            </a:r>
          </a:p>
          <a:p>
            <a:pPr lvl="1"/>
            <a:r>
              <a:rPr lang="el-GR" sz="2600" dirty="0" smtClean="0"/>
              <a:t>και δηλώνουμε την </a:t>
            </a:r>
            <a:r>
              <a:rPr lang="el-GR" sz="2600" b="1" dirty="0" smtClean="0"/>
              <a:t>διαθεσιμότητα </a:t>
            </a:r>
            <a:r>
              <a:rPr lang="el-GR" sz="2600" dirty="0" smtClean="0"/>
              <a:t>μας </a:t>
            </a:r>
            <a:r>
              <a:rPr lang="el-GR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συζητήσουμε  από αυτό που γίνεται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5241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51520" y="1412777"/>
            <a:ext cx="8784976" cy="218767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l-GR" sz="4800" b="1" dirty="0"/>
              <a:t>Τι λέμε  στο παιδί </a:t>
            </a:r>
            <a:r>
              <a:rPr lang="el-GR" sz="4800" b="1" dirty="0" smtClean="0"/>
              <a:t/>
            </a:r>
            <a:br>
              <a:rPr lang="el-GR" sz="4800" b="1" dirty="0" smtClean="0"/>
            </a:br>
            <a:r>
              <a:rPr lang="el-GR" sz="4800" b="1" dirty="0" smtClean="0"/>
              <a:t>που </a:t>
            </a:r>
            <a:r>
              <a:rPr lang="el-GR" sz="4800" b="1" dirty="0"/>
              <a:t>εκφοβίζει άλλα παιδιά</a:t>
            </a:r>
            <a:endParaRPr lang="el-GR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99098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504056"/>
          </a:xfrm>
        </p:spPr>
        <p:txBody>
          <a:bodyPr>
            <a:noAutofit/>
          </a:bodyPr>
          <a:lstStyle/>
          <a:p>
            <a:r>
              <a:rPr lang="el-GR" sz="3600" b="1" dirty="0" smtClean="0"/>
              <a:t>Τι λέμε  στο παιδί που εκφοβίζει άλλα παιδιά </a:t>
            </a:r>
            <a:r>
              <a:rPr lang="el-GR" sz="2800" dirty="0" smtClean="0"/>
              <a:t/>
            </a:r>
            <a:br>
              <a:rPr lang="el-GR" sz="2800" dirty="0" smtClean="0"/>
            </a:b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Autofit/>
          </a:bodyPr>
          <a:lstStyle/>
          <a:p>
            <a:pPr lvl="0"/>
            <a:r>
              <a:rPr lang="el-GR" sz="2400" b="1" dirty="0" smtClean="0"/>
              <a:t>Ο </a:t>
            </a:r>
            <a:r>
              <a:rPr lang="el-GR" sz="2400" b="1" dirty="0"/>
              <a:t>εκφοβισμός είναι </a:t>
            </a:r>
            <a:endParaRPr lang="el-GR" sz="2400" b="1" dirty="0" smtClean="0"/>
          </a:p>
          <a:p>
            <a:pPr lvl="1"/>
            <a:r>
              <a:rPr lang="el-GR" sz="2400" b="1" dirty="0" smtClean="0"/>
              <a:t>μια </a:t>
            </a:r>
            <a:r>
              <a:rPr lang="el-GR" sz="2400" b="1" dirty="0"/>
              <a:t>συμπεριφορά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άσχημη και άδικη </a:t>
            </a:r>
            <a:endParaRPr lang="el-GR" sz="24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l-GR" sz="2400" b="1" dirty="0" smtClean="0"/>
              <a:t>και </a:t>
            </a:r>
            <a:r>
              <a:rPr lang="el-GR" sz="2400" b="1" dirty="0"/>
              <a:t>σίγουρα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είναι «μαγκιά». </a:t>
            </a:r>
            <a:endParaRPr lang="el-GR" sz="24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l-G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βλάπτει </a:t>
            </a:r>
            <a:r>
              <a:rPr lang="el-G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τους άλλους αλλά και </a:t>
            </a:r>
            <a:r>
              <a:rPr lang="el-G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ίδιο το παιδί - δράστη. </a:t>
            </a:r>
          </a:p>
          <a:p>
            <a:pPr lvl="1">
              <a:lnSpc>
                <a:spcPct val="160000"/>
              </a:lnSpc>
              <a:buNone/>
            </a:pPr>
            <a:endParaRPr lang="el-GR" sz="900" dirty="0" smtClean="0"/>
          </a:p>
          <a:p>
            <a:pPr lvl="0"/>
            <a:r>
              <a:rPr lang="el-GR" sz="2400" dirty="0" smtClean="0"/>
              <a:t>Να προσπαθήσει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</a:t>
            </a:r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βάζει μέσα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στην παρέα </a:t>
            </a:r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του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παιδιά </a:t>
            </a:r>
            <a:endParaRPr lang="el-GR" sz="24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l-GR" sz="2400" dirty="0" smtClean="0"/>
              <a:t>και </a:t>
            </a:r>
            <a:r>
              <a:rPr lang="el-GR" sz="2400" b="1" dirty="0"/>
              <a:t>όχι να τα </a:t>
            </a:r>
            <a:r>
              <a:rPr lang="el-GR" sz="2400" b="1" dirty="0" smtClean="0"/>
              <a:t>αποκλείει</a:t>
            </a:r>
            <a:r>
              <a:rPr lang="el-GR" sz="2400" dirty="0" smtClean="0"/>
              <a:t>. </a:t>
            </a:r>
          </a:p>
          <a:p>
            <a:pPr lvl="1"/>
            <a:r>
              <a:rPr lang="el-GR" sz="2400" dirty="0" smtClean="0"/>
              <a:t>μπορεί </a:t>
            </a:r>
            <a:r>
              <a:rPr lang="el-GR" sz="2400" dirty="0"/>
              <a:t>έτσι να </a:t>
            </a:r>
            <a:r>
              <a:rPr lang="el-GR" sz="2400" dirty="0" smtClean="0"/>
              <a:t>κάνει </a:t>
            </a:r>
            <a:r>
              <a:rPr lang="el-GR" sz="2400" b="1" dirty="0"/>
              <a:t>καλούς φίλους </a:t>
            </a:r>
            <a:endParaRPr lang="el-GR" sz="2400" b="1" dirty="0" smtClean="0"/>
          </a:p>
          <a:p>
            <a:pPr lvl="1">
              <a:lnSpc>
                <a:spcPct val="160000"/>
              </a:lnSpc>
            </a:pPr>
            <a:endParaRPr lang="el-GR" sz="900" b="1" dirty="0" smtClean="0"/>
          </a:p>
          <a:p>
            <a:pPr lvl="0"/>
            <a:r>
              <a:rPr lang="el-GR" sz="2400" dirty="0" smtClean="0"/>
              <a:t>Να σκεφτεί </a:t>
            </a:r>
            <a:r>
              <a:rPr lang="el-GR" sz="2400" dirty="0"/>
              <a:t>πως όσο </a:t>
            </a:r>
            <a:endParaRPr lang="el-GR" sz="2400" dirty="0" smtClean="0"/>
          </a:p>
          <a:p>
            <a:pPr lvl="1"/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εύκολο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είναι να φερόμαστε άσχημα </a:t>
            </a:r>
            <a:endParaRPr lang="el-GR" sz="24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l-GR" sz="2400" dirty="0" smtClean="0"/>
              <a:t>άλλο </a:t>
            </a:r>
            <a:r>
              <a:rPr lang="el-GR" sz="2400" b="1" dirty="0"/>
              <a:t>τόσο εύκολο είναι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φερόμαστε με </a:t>
            </a:r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σεβασμό</a:t>
            </a:r>
          </a:p>
          <a:p>
            <a:pPr lvl="1"/>
            <a:r>
              <a:rPr lang="el-GR" sz="2400" dirty="0" smtClean="0"/>
              <a:t>μόνο </a:t>
            </a:r>
            <a:r>
              <a:rPr lang="el-GR" sz="2400" dirty="0"/>
              <a:t>που είναι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πιο όμορφο </a:t>
            </a:r>
            <a:r>
              <a:rPr lang="el-GR" sz="2400" dirty="0"/>
              <a:t>να σεβόμαστε </a:t>
            </a:r>
            <a:r>
              <a:rPr lang="el-GR" sz="2400" dirty="0" smtClean="0"/>
              <a:t>και </a:t>
            </a:r>
            <a:r>
              <a:rPr lang="el-GR" sz="2400" dirty="0"/>
              <a:t>να μην στενοχωρούμε τους άλλους.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598" y="3212977"/>
            <a:ext cx="1723453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Autofit/>
          </a:bodyPr>
          <a:lstStyle/>
          <a:p>
            <a:r>
              <a:rPr lang="el-GR" sz="3600" b="1" dirty="0" smtClean="0"/>
              <a:t>Τι λέμε στο παιδί που εκφοβίζει άλλα παιδιά </a:t>
            </a:r>
            <a:r>
              <a:rPr lang="el-GR" sz="3600" dirty="0" smtClean="0"/>
              <a:t/>
            </a:r>
            <a:br>
              <a:rPr lang="el-GR" sz="3600" dirty="0" smtClean="0"/>
            </a:b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976664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Να </a:t>
            </a:r>
            <a:r>
              <a:rPr lang="el-GR" sz="2400" b="1" u="sng" dirty="0" smtClean="0"/>
              <a:t>προσπαθήσει να μπει στη θέση του άλλου</a:t>
            </a:r>
          </a:p>
          <a:p>
            <a:pPr lvl="1"/>
            <a:r>
              <a:rPr lang="el-GR" sz="2400" dirty="0" smtClean="0"/>
              <a:t>και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ΚΑΤΑΛΑΒΕΙ</a:t>
            </a:r>
            <a:r>
              <a:rPr lang="el-G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 </a:t>
            </a: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θλίψη και το φόβο που του προκαλεί</a:t>
            </a:r>
          </a:p>
          <a:p>
            <a:pPr lvl="1"/>
            <a:r>
              <a:rPr lang="el-GR" sz="2400" dirty="0" smtClean="0"/>
              <a:t> </a:t>
            </a:r>
            <a:r>
              <a:rPr lang="el-GR" sz="2400" b="1" u="sng" dirty="0" smtClean="0"/>
              <a:t>θα σταματήσει να εκφοβίζει.</a:t>
            </a:r>
          </a:p>
          <a:p>
            <a:endParaRPr lang="el-GR" sz="2200" dirty="0" smtClean="0"/>
          </a:p>
          <a:p>
            <a:pPr lvl="0"/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πει σε κάποιον που εμπιστεύεται πως εκφοβίζει άλλα παιδιά. </a:t>
            </a:r>
          </a:p>
          <a:p>
            <a:pPr lvl="1"/>
            <a:r>
              <a:rPr lang="el-GR" sz="2400" dirty="0" smtClean="0"/>
              <a:t>μπορεί να τον βοηθήσει να σταματήσει τον εκφοβισμό. </a:t>
            </a:r>
          </a:p>
          <a:p>
            <a:pPr lvl="0"/>
            <a:endParaRPr lang="el-GR" sz="2200" dirty="0" smtClean="0"/>
          </a:p>
          <a:p>
            <a:pPr lvl="0">
              <a:lnSpc>
                <a:spcPct val="120000"/>
              </a:lnSpc>
            </a:pPr>
            <a:r>
              <a:rPr lang="el-GR" sz="2400" dirty="0" smtClean="0"/>
              <a:t>Το ότι εκφοβίζει </a:t>
            </a:r>
            <a:r>
              <a:rPr lang="el-GR" sz="2400" b="1" u="sng" dirty="0" smtClean="0"/>
              <a:t>δεν τον κάνει κακό άνθρωπο</a:t>
            </a:r>
            <a:r>
              <a:rPr lang="el-GR" sz="2400" dirty="0" smtClean="0"/>
              <a:t>.</a:t>
            </a:r>
          </a:p>
          <a:p>
            <a:pPr lvl="0">
              <a:lnSpc>
                <a:spcPct val="120000"/>
              </a:lnSpc>
            </a:pPr>
            <a:endParaRPr lang="el-GR" sz="2400" dirty="0" smtClean="0"/>
          </a:p>
          <a:p>
            <a:pPr lvl="0"/>
            <a:r>
              <a:rPr lang="el-GR" sz="2400" dirty="0" smtClean="0"/>
              <a:t> Μπορεί να είναι </a:t>
            </a:r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μπερδεμένο ή φοβισμένο</a:t>
            </a:r>
            <a:endParaRPr lang="el-GR" sz="2400" dirty="0"/>
          </a:p>
          <a:p>
            <a:pPr lvl="1"/>
            <a:r>
              <a:rPr lang="el-GR" sz="2000" dirty="0" smtClean="0"/>
              <a:t> </a:t>
            </a:r>
            <a:r>
              <a:rPr lang="el-GR" dirty="0" smtClean="0"/>
              <a:t>αλλά 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 εκφοβισμός δεν θα λύσει τα προβλήματά του.</a:t>
            </a:r>
            <a:r>
              <a:rPr lang="el-GR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778098"/>
          </a:xfrm>
        </p:spPr>
        <p:txBody>
          <a:bodyPr>
            <a:noAutofit/>
          </a:bodyPr>
          <a:lstStyle/>
          <a:p>
            <a:r>
              <a:rPr lang="el-GR" sz="3600" b="1" dirty="0" smtClean="0"/>
              <a:t>Τι λέμε στο παιδί που εκφοβίζει άλλα παιδιά </a:t>
            </a:r>
            <a:r>
              <a:rPr lang="el-GR" sz="3600" dirty="0" smtClean="0"/>
              <a:t/>
            </a:r>
            <a:br>
              <a:rPr lang="el-GR" sz="3600" dirty="0" smtClean="0"/>
            </a:b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252520" cy="619268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l-GR" sz="3800" dirty="0" smtClean="0"/>
              <a:t>Να προσπαθήσει </a:t>
            </a:r>
            <a:r>
              <a:rPr lang="el-GR" sz="3800" dirty="0"/>
              <a:t>να </a:t>
            </a:r>
            <a:r>
              <a:rPr lang="el-GR" sz="3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ελέγξει </a:t>
            </a:r>
            <a:r>
              <a:rPr lang="el-GR" sz="3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θυμό </a:t>
            </a:r>
            <a:r>
              <a:rPr lang="el-GR" sz="3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του</a:t>
            </a:r>
            <a:r>
              <a:rPr lang="el-GR" sz="3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l-GR" sz="38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20000"/>
              </a:lnSpc>
            </a:pPr>
            <a:r>
              <a:rPr lang="el-GR" sz="3800" dirty="0"/>
              <a:t>π</a:t>
            </a:r>
            <a:r>
              <a:rPr lang="el-GR" sz="3800" dirty="0" smtClean="0"/>
              <a:t>ολλές </a:t>
            </a:r>
            <a:r>
              <a:rPr lang="el-GR" sz="3800" dirty="0"/>
              <a:t>φορές ίσως </a:t>
            </a:r>
            <a:r>
              <a:rPr lang="el-GR" sz="3800" b="1" dirty="0" smtClean="0"/>
              <a:t>θυμώνε</a:t>
            </a:r>
            <a:r>
              <a:rPr lang="el-GR" sz="3800" dirty="0" smtClean="0"/>
              <a:t>ι </a:t>
            </a:r>
          </a:p>
          <a:p>
            <a:pPr lvl="1">
              <a:lnSpc>
                <a:spcPct val="120000"/>
              </a:lnSpc>
            </a:pPr>
            <a:r>
              <a:rPr lang="el-GR" sz="3800" dirty="0" smtClean="0"/>
              <a:t>με </a:t>
            </a:r>
            <a:r>
              <a:rPr lang="el-GR" sz="3800" dirty="0"/>
              <a:t>κάτι που γίνεται </a:t>
            </a:r>
            <a:r>
              <a:rPr lang="el-GR" sz="3800" b="1" dirty="0"/>
              <a:t>στο σπίτι </a:t>
            </a:r>
            <a:r>
              <a:rPr lang="el-GR" sz="3800" dirty="0"/>
              <a:t>ή στο σχολείο. </a:t>
            </a:r>
            <a:endParaRPr lang="el-GR" sz="3800" dirty="0" smtClean="0"/>
          </a:p>
          <a:p>
            <a:pPr>
              <a:lnSpc>
                <a:spcPct val="120000"/>
              </a:lnSpc>
            </a:pPr>
            <a:endParaRPr lang="el-GR" sz="3400" dirty="0" smtClean="0"/>
          </a:p>
          <a:p>
            <a:pPr>
              <a:lnSpc>
                <a:spcPct val="120000"/>
              </a:lnSpc>
            </a:pPr>
            <a:r>
              <a:rPr lang="el-GR" sz="3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Μπορεί </a:t>
            </a:r>
            <a:r>
              <a:rPr lang="el-GR" sz="3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</a:t>
            </a:r>
            <a:r>
              <a:rPr lang="el-GR" sz="3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είναι </a:t>
            </a:r>
            <a:r>
              <a:rPr lang="el-GR" sz="3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κι </a:t>
            </a:r>
            <a:r>
              <a:rPr lang="el-GR" sz="3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αυτό </a:t>
            </a:r>
            <a:r>
              <a:rPr lang="el-GR" sz="3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θύμα εκφοβισμού </a:t>
            </a:r>
            <a:endParaRPr lang="el-GR" sz="38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20000"/>
              </a:lnSpc>
            </a:pPr>
            <a:r>
              <a:rPr lang="el-GR" sz="3800" dirty="0" smtClean="0"/>
              <a:t>και θέλει </a:t>
            </a:r>
            <a:r>
              <a:rPr lang="el-GR" sz="3800" dirty="0"/>
              <a:t>να </a:t>
            </a:r>
            <a:r>
              <a:rPr lang="el-GR" sz="3800" dirty="0" smtClean="0"/>
              <a:t>ξεσπάσει </a:t>
            </a:r>
            <a:r>
              <a:rPr lang="el-GR" sz="3800" dirty="0"/>
              <a:t>σε έναν </a:t>
            </a:r>
            <a:r>
              <a:rPr lang="el-GR" sz="3800" b="1" dirty="0"/>
              <a:t>εύκολο στόχο </a:t>
            </a:r>
            <a:r>
              <a:rPr lang="el-GR" sz="3800" dirty="0"/>
              <a:t>που δεν θα μπορεί να αντεπιτεθεί. </a:t>
            </a:r>
            <a:endParaRPr lang="el-GR" sz="3800" dirty="0" smtClean="0"/>
          </a:p>
          <a:p>
            <a:pPr lvl="1">
              <a:lnSpc>
                <a:spcPct val="120000"/>
              </a:lnSpc>
            </a:pPr>
            <a:r>
              <a:rPr lang="el-GR" sz="3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Έτσι </a:t>
            </a:r>
            <a:r>
              <a:rPr lang="el-GR" sz="3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όμως ο θυμός δεν φεύγει</a:t>
            </a:r>
            <a:r>
              <a:rPr lang="el-GR" sz="3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</a:p>
          <a:p>
            <a:pPr lvl="1">
              <a:lnSpc>
                <a:spcPct val="120000"/>
              </a:lnSpc>
            </a:pPr>
            <a:r>
              <a:rPr lang="el-GR" sz="3800" dirty="0" smtClean="0"/>
              <a:t>Όλοι </a:t>
            </a:r>
            <a:r>
              <a:rPr lang="el-GR" sz="3800" dirty="0"/>
              <a:t>θυμώνουμε κάποιες φορές. </a:t>
            </a:r>
            <a:endParaRPr lang="el-GR" sz="3800" dirty="0" smtClean="0"/>
          </a:p>
          <a:p>
            <a:pPr>
              <a:lnSpc>
                <a:spcPct val="120000"/>
              </a:lnSpc>
            </a:pPr>
            <a:endParaRPr lang="el-GR" sz="3400" dirty="0" smtClean="0"/>
          </a:p>
          <a:p>
            <a:pPr>
              <a:lnSpc>
                <a:spcPct val="120000"/>
              </a:lnSpc>
            </a:pPr>
            <a:r>
              <a:rPr lang="el-GR" sz="3800" dirty="0" smtClean="0"/>
              <a:t>Είναι </a:t>
            </a:r>
            <a:r>
              <a:rPr lang="el-GR" sz="3800" dirty="0"/>
              <a:t>πολύ σημαντικό </a:t>
            </a:r>
            <a:r>
              <a:rPr lang="el-GR" sz="3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μοιραζόμαστε τα συναισθήματά μας</a:t>
            </a:r>
            <a:r>
              <a:rPr lang="el-GR" sz="3800" dirty="0"/>
              <a:t> με </a:t>
            </a:r>
            <a:r>
              <a:rPr lang="el-GR" sz="3800" dirty="0" smtClean="0"/>
              <a:t>άλλους</a:t>
            </a:r>
          </a:p>
          <a:p>
            <a:pPr lvl="1">
              <a:lnSpc>
                <a:spcPct val="120000"/>
              </a:lnSpc>
            </a:pPr>
            <a:r>
              <a:rPr lang="el-GR" sz="3800" dirty="0" smtClean="0"/>
              <a:t> </a:t>
            </a:r>
            <a:r>
              <a:rPr lang="el-GR" sz="3800" dirty="0"/>
              <a:t>και </a:t>
            </a:r>
            <a:r>
              <a:rPr lang="el-GR" sz="3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μιλάμε για τις πραγματικές αιτίες </a:t>
            </a:r>
            <a:r>
              <a:rPr lang="el-GR" sz="3800" dirty="0"/>
              <a:t>που μας κάνουν να θυμώνουμε ή να απογοητευόμαστε.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6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22114"/>
          </a:xfrm>
        </p:spPr>
        <p:txBody>
          <a:bodyPr>
            <a:normAutofit fontScale="90000"/>
          </a:bodyPr>
          <a:lstStyle/>
          <a:p>
            <a:r>
              <a:rPr lang="el-GR" sz="3600" b="1" dirty="0"/>
              <a:t>Τι μπορεί να κάνει για </a:t>
            </a:r>
            <a:r>
              <a:rPr lang="el-GR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ελέγξει το θυμό του: </a:t>
            </a:r>
            <a:br>
              <a:rPr lang="el-GR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036496" cy="597666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l-GR" sz="3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μετρήσει ως το 10</a:t>
            </a:r>
            <a:r>
              <a:rPr lang="el-GR" sz="3400" dirty="0" smtClean="0"/>
              <a:t>, για παράδειγμα.</a:t>
            </a:r>
          </a:p>
          <a:p>
            <a:pPr lvl="1">
              <a:lnSpc>
                <a:spcPct val="120000"/>
              </a:lnSpc>
            </a:pPr>
            <a:r>
              <a:rPr lang="el-GR" sz="3400" dirty="0" smtClean="0"/>
              <a:t> Έτσι θα ηρεμήσει και θα </a:t>
            </a:r>
            <a:r>
              <a:rPr lang="el-GR" sz="3400" b="1" dirty="0" smtClean="0"/>
              <a:t>ξαναβρεί τον έλεγχο. </a:t>
            </a:r>
          </a:p>
          <a:p>
            <a:pPr>
              <a:lnSpc>
                <a:spcPct val="120000"/>
              </a:lnSpc>
            </a:pPr>
            <a:endParaRPr lang="el-GR" sz="34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el-GR" sz="3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σκεφτεί κάτι όμορφο</a:t>
            </a:r>
            <a:endParaRPr lang="el-GR" sz="3400" dirty="0"/>
          </a:p>
          <a:p>
            <a:pPr lvl="1">
              <a:lnSpc>
                <a:spcPct val="120000"/>
              </a:lnSpc>
            </a:pPr>
            <a:r>
              <a:rPr lang="el-GR" sz="3400" dirty="0" smtClean="0"/>
              <a:t>χαρούμενο και ήρεμο που του αρέσει να κάνει. </a:t>
            </a:r>
          </a:p>
          <a:p>
            <a:pPr>
              <a:lnSpc>
                <a:spcPct val="120000"/>
              </a:lnSpc>
            </a:pPr>
            <a:endParaRPr lang="el-GR" sz="3400" dirty="0" smtClean="0"/>
          </a:p>
          <a:p>
            <a:pPr>
              <a:lnSpc>
                <a:spcPct val="120000"/>
              </a:lnSpc>
            </a:pPr>
            <a:r>
              <a:rPr lang="el-GR" sz="3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αλλάξει θέμα</a:t>
            </a:r>
            <a:endParaRPr lang="el-GR" sz="3400" dirty="0"/>
          </a:p>
          <a:p>
            <a:pPr lvl="1">
              <a:lnSpc>
                <a:spcPct val="120000"/>
              </a:lnSpc>
            </a:pPr>
            <a:r>
              <a:rPr lang="el-GR" sz="3400" dirty="0" smtClean="0"/>
              <a:t>ώστε </a:t>
            </a:r>
            <a:r>
              <a:rPr lang="el-GR" sz="3400" b="1" dirty="0" smtClean="0"/>
              <a:t>να αποφύγει </a:t>
            </a:r>
            <a:r>
              <a:rPr lang="el-GR" sz="3400" dirty="0" smtClean="0"/>
              <a:t>τη συζήτηση που του δημιουργεί θυμό. </a:t>
            </a:r>
          </a:p>
          <a:p>
            <a:pPr>
              <a:lnSpc>
                <a:spcPct val="120000"/>
              </a:lnSpc>
            </a:pPr>
            <a:endParaRPr lang="el-GR" sz="3400" dirty="0" smtClean="0"/>
          </a:p>
          <a:p>
            <a:pPr>
              <a:lnSpc>
                <a:spcPct val="120000"/>
              </a:lnSpc>
            </a:pPr>
            <a:r>
              <a:rPr lang="el-GR" sz="3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μιλήσει </a:t>
            </a:r>
            <a:r>
              <a:rPr lang="el-GR" sz="3400" dirty="0" smtClean="0"/>
              <a:t>σε κάποιον που </a:t>
            </a:r>
            <a:r>
              <a:rPr lang="el-GR" sz="3400" b="1" dirty="0" smtClean="0"/>
              <a:t>εμπιστεύεται</a:t>
            </a:r>
            <a:r>
              <a:rPr lang="el-GR" sz="3400" dirty="0" smtClean="0"/>
              <a:t> γι’ αυτά που αισθάνεται. </a:t>
            </a:r>
          </a:p>
          <a:p>
            <a:pPr>
              <a:lnSpc>
                <a:spcPct val="120000"/>
              </a:lnSpc>
            </a:pPr>
            <a:endParaRPr lang="el-GR" sz="3400" dirty="0" smtClean="0"/>
          </a:p>
          <a:p>
            <a:pPr>
              <a:lnSpc>
                <a:spcPct val="120000"/>
              </a:lnSpc>
            </a:pPr>
            <a:r>
              <a:rPr lang="el-GR" sz="3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εκτονωθεί</a:t>
            </a:r>
            <a:endParaRPr lang="el-GR" sz="3400" dirty="0"/>
          </a:p>
          <a:p>
            <a:pPr lvl="1">
              <a:lnSpc>
                <a:spcPct val="120000"/>
              </a:lnSpc>
            </a:pPr>
            <a:r>
              <a:rPr lang="el-GR" sz="3400" dirty="0" smtClean="0"/>
              <a:t>κάνοντας γυμναστική ή ένα σπορ που του αρέσει. 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240369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4800" b="1" dirty="0"/>
              <a:t>Οι γονείς </a:t>
            </a:r>
            <a:r>
              <a:rPr lang="el-GR" sz="4800" b="1" dirty="0" smtClean="0"/>
              <a:t/>
            </a:r>
            <a:br>
              <a:rPr lang="el-GR" sz="4800" b="1" dirty="0" smtClean="0"/>
            </a:br>
            <a:r>
              <a:rPr lang="el-GR" sz="4800" b="1" dirty="0" smtClean="0"/>
              <a:t>του </a:t>
            </a:r>
            <a:r>
              <a:rPr lang="el-GR" sz="4800" b="1" dirty="0"/>
              <a:t>παιδιού που εκφοβίζει</a:t>
            </a:r>
            <a:endParaRPr lang="el-GR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38222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Οι γονείς του παιδιού που εκφοβίζει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83264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</a:t>
            </a:r>
            <a:r>
              <a:rPr lang="el-G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γονείς του παιδιού που εκφοβίζει συνήθως βιώνουν ή εκδηλώνουν</a:t>
            </a:r>
            <a:r>
              <a:rPr lang="el-G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spcBef>
                <a:spcPts val="0"/>
              </a:spcBef>
            </a:pPr>
            <a:endParaRPr lang="el-GR" sz="2400" b="1" dirty="0" smtClean="0"/>
          </a:p>
          <a:p>
            <a:pPr>
              <a:spcBef>
                <a:spcPts val="0"/>
              </a:spcBef>
              <a:buNone/>
            </a:pPr>
            <a:r>
              <a:rPr lang="el-GR" sz="2400" dirty="0" smtClean="0"/>
              <a:t>	</a:t>
            </a:r>
            <a:r>
              <a:rPr lang="el-GR" sz="2400" dirty="0"/>
              <a:t> ●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Θυμό προς το άλλο </a:t>
            </a:r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παιδί</a:t>
            </a:r>
            <a:endParaRPr lang="el-GR" sz="2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0"/>
              </a:spcBef>
            </a:pPr>
            <a:r>
              <a:rPr lang="el-GR" sz="2400" b="1" dirty="0" smtClean="0"/>
              <a:t>δικαιολογώντας </a:t>
            </a:r>
            <a:r>
              <a:rPr lang="el-GR" sz="2400" b="1" dirty="0"/>
              <a:t>απόλυτα </a:t>
            </a:r>
            <a:r>
              <a:rPr lang="el-GR" sz="2400" dirty="0"/>
              <a:t>την συμπεριφορά του παιδιού </a:t>
            </a:r>
            <a:r>
              <a:rPr lang="el-GR" sz="2400" dirty="0" smtClean="0"/>
              <a:t>τους</a:t>
            </a:r>
          </a:p>
          <a:p>
            <a:pPr>
              <a:spcBef>
                <a:spcPts val="0"/>
              </a:spcBef>
              <a:buNone/>
            </a:pP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400" dirty="0" smtClean="0"/>
              <a:t> ●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Άρνηση του </a:t>
            </a:r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προβλήματος</a:t>
            </a:r>
          </a:p>
          <a:p>
            <a:pPr>
              <a:spcBef>
                <a:spcPts val="0"/>
              </a:spcBef>
              <a:buNone/>
            </a:pP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 ●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Αγανάκτηση </a:t>
            </a:r>
            <a:endParaRPr lang="el-GR" sz="24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0"/>
              </a:spcBef>
            </a:pPr>
            <a:r>
              <a:rPr lang="el-GR" sz="2400" dirty="0" smtClean="0"/>
              <a:t>καθώς </a:t>
            </a:r>
            <a:r>
              <a:rPr lang="el-GR" sz="2400" dirty="0"/>
              <a:t>θεωρούν ότι </a:t>
            </a:r>
            <a:r>
              <a:rPr lang="el-G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δικό τους παιδί είναι «θύμα»</a:t>
            </a:r>
            <a:r>
              <a:rPr lang="el-GR" sz="2400" dirty="0"/>
              <a:t> της </a:t>
            </a:r>
            <a:r>
              <a:rPr lang="el-GR" sz="2400" dirty="0" smtClean="0"/>
              <a:t>κατάστασης</a:t>
            </a:r>
          </a:p>
          <a:p>
            <a:pPr>
              <a:spcBef>
                <a:spcPts val="0"/>
              </a:spcBef>
              <a:buNone/>
            </a:pPr>
            <a:endParaRPr lang="el-GR" sz="2400" dirty="0" smtClean="0"/>
          </a:p>
          <a:p>
            <a:pPr>
              <a:spcBef>
                <a:spcPts val="0"/>
              </a:spcBef>
              <a:buNone/>
            </a:pPr>
            <a:r>
              <a:rPr lang="el-GR" sz="2400" dirty="0"/>
              <a:t> </a:t>
            </a:r>
            <a:r>
              <a:rPr lang="el-GR" sz="2400" dirty="0" smtClean="0"/>
              <a:t>	●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Μύχιες ενοχές ότι εκείνοι φταίνε </a:t>
            </a:r>
            <a:r>
              <a:rPr lang="el-GR" sz="2400" dirty="0"/>
              <a:t>για τη συμπεριφορά του παιδιού </a:t>
            </a:r>
            <a:endParaRPr lang="el-GR" sz="2400" dirty="0" smtClean="0"/>
          </a:p>
          <a:p>
            <a:pPr lvl="1">
              <a:spcBef>
                <a:spcPts val="0"/>
              </a:spcBef>
            </a:pPr>
            <a:r>
              <a:rPr lang="el-GR" sz="2400" dirty="0" smtClean="0"/>
              <a:t>και </a:t>
            </a:r>
            <a:r>
              <a:rPr lang="el-GR" sz="2400" dirty="0"/>
              <a:t>συνεχές αίτημα τους είναι </a:t>
            </a:r>
            <a:r>
              <a:rPr lang="el-GR" sz="2400" b="1" dirty="0"/>
              <a:t>η βεβαίωση </a:t>
            </a:r>
            <a:r>
              <a:rPr lang="el-GR" sz="2400" dirty="0"/>
              <a:t>ότι </a:t>
            </a:r>
            <a:r>
              <a:rPr lang="el-G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παιδί τους δεν έχει κανένα πρόβλημα</a:t>
            </a:r>
            <a:r>
              <a:rPr lang="el-G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1">
              <a:buNone/>
            </a:pP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77143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Περιεχόμενα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547260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l-GR" b="1" dirty="0" smtClean="0"/>
              <a:t>Δραστηριότητες </a:t>
            </a:r>
            <a:r>
              <a:rPr lang="el-GR" b="1" dirty="0"/>
              <a:t>: </a:t>
            </a:r>
            <a:endParaRPr lang="el-GR" b="1" dirty="0" smtClean="0"/>
          </a:p>
          <a:p>
            <a:pPr lvl="1">
              <a:lnSpc>
                <a:spcPct val="120000"/>
              </a:lnSpc>
            </a:pPr>
            <a:r>
              <a:rPr lang="el-GR" b="1" dirty="0" smtClean="0"/>
              <a:t>γονείς παιδιού που εκφοβίζεται</a:t>
            </a:r>
          </a:p>
          <a:p>
            <a:pPr lvl="1">
              <a:lnSpc>
                <a:spcPct val="120000"/>
              </a:lnSpc>
            </a:pPr>
            <a:r>
              <a:rPr lang="el-GR" b="1" dirty="0" smtClean="0"/>
              <a:t>γονείς παιδιού </a:t>
            </a:r>
            <a:r>
              <a:rPr lang="el-GR" b="1" dirty="0"/>
              <a:t>που </a:t>
            </a:r>
            <a:r>
              <a:rPr lang="el-GR" b="1" dirty="0" smtClean="0"/>
              <a:t>εκφοβίζει</a:t>
            </a:r>
          </a:p>
          <a:p>
            <a:pPr lvl="1"/>
            <a:endParaRPr lang="el-GR" b="1" dirty="0"/>
          </a:p>
          <a:p>
            <a:r>
              <a:rPr lang="el-GR" b="1" dirty="0"/>
              <a:t>Πως </a:t>
            </a:r>
            <a:r>
              <a:rPr lang="el-GR" b="1" dirty="0" smtClean="0"/>
              <a:t>αντιμετωπίζουν </a:t>
            </a:r>
            <a:r>
              <a:rPr lang="el-GR" b="1" dirty="0"/>
              <a:t>το περιστατικό </a:t>
            </a:r>
            <a:r>
              <a:rPr lang="el-GR" b="1" dirty="0" smtClean="0"/>
              <a:t>οι γονείς όταν γίνουν γνώστες </a:t>
            </a:r>
            <a:r>
              <a:rPr lang="el-GR" b="1" dirty="0"/>
              <a:t>κάποιου περιστατικού </a:t>
            </a:r>
            <a:r>
              <a:rPr lang="el-GR" b="1" dirty="0" smtClean="0"/>
              <a:t>εκφοβισμού</a:t>
            </a:r>
          </a:p>
          <a:p>
            <a:endParaRPr lang="el-GR" b="1" dirty="0"/>
          </a:p>
          <a:p>
            <a:r>
              <a:rPr lang="el-GR" b="1" dirty="0"/>
              <a:t>Περίληψη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7463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Οι γονείς του παιδιού που εκφοβίζει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8964488" cy="5616624"/>
          </a:xfrm>
        </p:spPr>
        <p:txBody>
          <a:bodyPr>
            <a:normAutofit/>
          </a:bodyPr>
          <a:lstStyle/>
          <a:p>
            <a:r>
              <a:rPr lang="el-GR" sz="2400" b="1" dirty="0" smtClean="0"/>
              <a:t>Οι γονείς πρέπει:</a:t>
            </a:r>
          </a:p>
          <a:p>
            <a:pPr lvl="1">
              <a:lnSpc>
                <a:spcPct val="200000"/>
              </a:lnSpc>
              <a:buNone/>
            </a:pPr>
            <a:r>
              <a:rPr lang="el-GR" sz="2400" dirty="0" smtClean="0"/>
              <a:t> ● </a:t>
            </a:r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αντιληφθούν το γεγονός</a:t>
            </a:r>
          </a:p>
          <a:p>
            <a:pPr lvl="1">
              <a:lnSpc>
                <a:spcPct val="200000"/>
              </a:lnSpc>
              <a:buNone/>
            </a:pPr>
            <a:r>
              <a:rPr lang="el-GR" sz="2400" dirty="0" smtClean="0"/>
              <a:t> ● </a:t>
            </a:r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ευαισθητοποιηθούν </a:t>
            </a:r>
            <a:r>
              <a:rPr lang="el-GR" sz="2400" dirty="0" smtClean="0"/>
              <a:t>απέναντι στο </a:t>
            </a:r>
            <a:r>
              <a:rPr lang="el-GR" sz="2400" b="1" dirty="0" smtClean="0"/>
              <a:t>ατομικό πρόβλημα </a:t>
            </a:r>
            <a:r>
              <a:rPr lang="el-GR" sz="2400" dirty="0" smtClean="0"/>
              <a:t>του παιδιού τους </a:t>
            </a:r>
          </a:p>
          <a:p>
            <a:pPr lvl="2">
              <a:lnSpc>
                <a:spcPct val="200000"/>
              </a:lnSpc>
            </a:pPr>
            <a:r>
              <a:rPr lang="el-GR" dirty="0" smtClean="0"/>
              <a:t>στο οποίο </a:t>
            </a:r>
            <a:r>
              <a:rPr lang="el-GR" b="1" u="sng" dirty="0" smtClean="0"/>
              <a:t>μπορεί οι ίδιοι να αποτελούν μέρο</a:t>
            </a:r>
            <a:r>
              <a:rPr lang="el-GR" dirty="0" smtClean="0"/>
              <a:t>ς</a:t>
            </a:r>
          </a:p>
          <a:p>
            <a:pPr lvl="1">
              <a:lnSpc>
                <a:spcPct val="200000"/>
              </a:lnSpc>
              <a:buNone/>
            </a:pPr>
            <a:r>
              <a:rPr lang="el-GR" sz="2400" dirty="0" smtClean="0"/>
              <a:t> ● </a:t>
            </a:r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συνεργαστούν με το σχολείο </a:t>
            </a:r>
          </a:p>
          <a:p>
            <a:pPr lvl="2">
              <a:lnSpc>
                <a:spcPct val="200000"/>
              </a:lnSpc>
            </a:pPr>
            <a:r>
              <a:rPr lang="el-GR" dirty="0" smtClean="0"/>
              <a:t>αλλά και με άλλους υποστηρικτικούς φορείς. </a:t>
            </a:r>
          </a:p>
          <a:p>
            <a:endParaRPr lang="el-GR" sz="1800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1762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100" b="1" dirty="0" smtClean="0"/>
              <a:t>Συμβουλές στους γονείς του παιδιού που εκφοβίζει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6093296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l-GR" sz="2400" dirty="0" smtClean="0"/>
              <a:t>Εάν </a:t>
            </a:r>
            <a:r>
              <a:rPr lang="el-GR" sz="2400" dirty="0"/>
              <a:t>ενημερωθείτε ότι το παιδί σας εκφοβίζει άλλα παιδιά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μην </a:t>
            </a:r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πανικοβληθείτε</a:t>
            </a:r>
            <a:r>
              <a:rPr lang="el-GR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l-GR" sz="2400" dirty="0" smtClean="0"/>
              <a:t> </a:t>
            </a:r>
            <a:r>
              <a:rPr lang="el-GR" sz="2400" b="1" u="sng" dirty="0" smtClean="0"/>
              <a:t>ΟΥΤΕ</a:t>
            </a:r>
            <a:r>
              <a:rPr lang="el-GR" sz="2400" dirty="0" smtClean="0"/>
              <a:t> να </a:t>
            </a:r>
            <a:r>
              <a:rPr lang="el-G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σπεύσετε να αρνηθείτε </a:t>
            </a:r>
            <a:r>
              <a:rPr lang="el-GR" sz="2400" dirty="0"/>
              <a:t>το γεγονός ή να το δικαιολογήσετε. </a:t>
            </a:r>
            <a:endParaRPr lang="el-GR" sz="2400" dirty="0" smtClean="0"/>
          </a:p>
          <a:p>
            <a:pPr>
              <a:lnSpc>
                <a:spcPct val="120000"/>
              </a:lnSpc>
              <a:buNone/>
            </a:pPr>
            <a:endParaRPr lang="el-GR" sz="1000" dirty="0" smtClean="0"/>
          </a:p>
          <a:p>
            <a:pPr>
              <a:lnSpc>
                <a:spcPct val="120000"/>
              </a:lnSpc>
            </a:pPr>
            <a:r>
              <a:rPr lang="el-GR" sz="2400" dirty="0" smtClean="0"/>
              <a:t>Είναι </a:t>
            </a:r>
            <a:r>
              <a:rPr lang="el-GR" sz="2400" dirty="0"/>
              <a:t>κάτι που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βοηθάει το παιδί </a:t>
            </a:r>
            <a:r>
              <a:rPr lang="el-GR" sz="2400" dirty="0"/>
              <a:t>σας και πρέπει να στο σταματήσετε</a:t>
            </a:r>
            <a:r>
              <a:rPr lang="el-GR" sz="2400" dirty="0" smtClean="0"/>
              <a:t>.</a:t>
            </a:r>
          </a:p>
          <a:p>
            <a:endParaRPr lang="el-GR" sz="1000" dirty="0"/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Παρατηρήστε</a:t>
            </a:r>
            <a:r>
              <a:rPr lang="el-GR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συμπεριφορά του παιδιού σας</a:t>
            </a:r>
            <a:r>
              <a:rPr lang="el-GR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1">
              <a:lnSpc>
                <a:spcPct val="120000"/>
              </a:lnSpc>
            </a:pPr>
            <a:r>
              <a:rPr lang="el-GR" sz="2000" dirty="0" smtClean="0"/>
              <a:t> </a:t>
            </a:r>
            <a:r>
              <a:rPr lang="el-GR" sz="2400" dirty="0"/>
              <a:t>Δείτε πως αντιδράει σε διάφορες </a:t>
            </a:r>
            <a:r>
              <a:rPr lang="el-GR" sz="2400" dirty="0" smtClean="0"/>
              <a:t>συνθήκες</a:t>
            </a:r>
          </a:p>
          <a:p>
            <a:pPr marL="514350" indent="-514350">
              <a:lnSpc>
                <a:spcPct val="120000"/>
              </a:lnSpc>
              <a:buNone/>
            </a:pPr>
            <a:endParaRPr lang="el-GR" sz="1000" dirty="0" smtClean="0"/>
          </a:p>
          <a:p>
            <a:pPr>
              <a:lnSpc>
                <a:spcPct val="120000"/>
              </a:lnSpc>
              <a:buNone/>
            </a:pPr>
            <a:r>
              <a:rPr lang="el-GR" sz="2000" dirty="0" smtClean="0"/>
              <a:t>2.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Παρατηρήστε</a:t>
            </a:r>
            <a:r>
              <a:rPr lang="el-GR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την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δική σας συμπεριφορά</a:t>
            </a:r>
            <a:r>
              <a:rPr lang="el-GR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1">
              <a:lnSpc>
                <a:spcPct val="120000"/>
              </a:lnSpc>
            </a:pPr>
            <a:r>
              <a:rPr lang="el-GR" sz="2400" dirty="0" smtClean="0"/>
              <a:t> </a:t>
            </a:r>
            <a:r>
              <a:rPr lang="el-GR" sz="2400" dirty="0"/>
              <a:t>Το πώς </a:t>
            </a:r>
            <a:r>
              <a:rPr lang="el-GR" sz="2400" dirty="0" smtClean="0"/>
              <a:t>μιλάτε </a:t>
            </a:r>
            <a:r>
              <a:rPr lang="el-GR" sz="2400" dirty="0"/>
              <a:t>στο τηλέφωνο, πως </a:t>
            </a:r>
            <a:r>
              <a:rPr lang="el-GR" sz="2400" dirty="0" smtClean="0"/>
              <a:t>μιλάτε </a:t>
            </a:r>
            <a:r>
              <a:rPr lang="el-GR" sz="2400" dirty="0"/>
              <a:t>όταν </a:t>
            </a:r>
            <a:r>
              <a:rPr lang="el-GR" sz="2400" dirty="0" smtClean="0"/>
              <a:t>βλέπετε </a:t>
            </a:r>
            <a:r>
              <a:rPr lang="el-GR" sz="2400" dirty="0"/>
              <a:t>τηλεόραση. </a:t>
            </a:r>
            <a:endParaRPr lang="el-GR" sz="2400" dirty="0" smtClean="0"/>
          </a:p>
          <a:p>
            <a:pPr>
              <a:buNone/>
            </a:pPr>
            <a:endParaRPr lang="el-GR" sz="1000" dirty="0" smtClean="0"/>
          </a:p>
          <a:p>
            <a:pPr>
              <a:lnSpc>
                <a:spcPct val="120000"/>
              </a:lnSpc>
              <a:buNone/>
            </a:pPr>
            <a:r>
              <a:rPr lang="el-GR" sz="2000" dirty="0" smtClean="0"/>
              <a:t>3. </a:t>
            </a:r>
            <a:r>
              <a:rPr lang="el-GR" sz="2400" dirty="0"/>
              <a:t>Θυμηθείτε ότι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παιδιά μας μιμούνται τη δική μας συμπεριφορά</a:t>
            </a:r>
            <a:r>
              <a:rPr lang="el-GR" sz="2400" dirty="0"/>
              <a:t/>
            </a:r>
            <a:br>
              <a:rPr lang="el-GR" sz="2400" dirty="0"/>
            </a:br>
            <a:endParaRPr lang="el-GR" sz="24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67896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el-GR" sz="3100" b="1" dirty="0" smtClean="0"/>
              <a:t>Συμβουλές στους γονείς του παιδιού που εκφοβίζει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856984" cy="640871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l-GR" dirty="0" smtClean="0"/>
              <a:t>4. </a:t>
            </a:r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Εξηγήστε στο παιδί </a:t>
            </a:r>
            <a:r>
              <a:rPr lang="el-GR" dirty="0" smtClean="0"/>
              <a:t>σας τα </a:t>
            </a:r>
            <a:r>
              <a:rPr lang="el-GR" b="1" dirty="0" smtClean="0"/>
              <a:t>στοιχεία της συμπεριφοράς </a:t>
            </a:r>
            <a:r>
              <a:rPr lang="el-GR" dirty="0" smtClean="0"/>
              <a:t>του που σας </a:t>
            </a:r>
            <a:r>
              <a:rPr lang="el-GR" b="1" dirty="0" smtClean="0"/>
              <a:t>προβληματίζουν</a:t>
            </a:r>
            <a:r>
              <a:rPr lang="el-GR" dirty="0" smtClean="0"/>
              <a:t>. 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Χαρακτηρίστε τη συμπεριφορά και όχι το παιδί !!!!!!!!!!!!!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5. 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Εξηγήστε στο παιδί σας </a:t>
            </a:r>
            <a:r>
              <a:rPr lang="el-GR" dirty="0" smtClean="0"/>
              <a:t>ότι όλοι έχουν </a:t>
            </a:r>
            <a:r>
              <a:rPr lang="el-GR" b="1" dirty="0" smtClean="0"/>
              <a:t>δικαίωμα στην διαφορετικότητα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6. </a:t>
            </a:r>
            <a:r>
              <a:rPr lang="el-GR" b="1" dirty="0" smtClean="0"/>
              <a:t>Επικοινωνήστε του 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συναίσθημα των άλλων παιδιών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7</a:t>
            </a:r>
            <a:r>
              <a:rPr lang="el-GR" b="1" dirty="0" smtClean="0"/>
              <a:t>. 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Κουβεντιάστε με τον εκπαιδευτικό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8. </a:t>
            </a:r>
            <a:r>
              <a:rPr lang="el-GR" b="1" dirty="0" smtClean="0"/>
              <a:t>Τονώστε τα 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θετικά του στοιχεία της προσωπικότητας του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9. 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Πείτε του ότι το αγαπάτε !!!!!!!!!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10. Προσπάθησε να </a:t>
            </a:r>
            <a:r>
              <a:rPr lang="el-GR" b="1" dirty="0" smtClean="0"/>
              <a:t>μιλήσεις</a:t>
            </a:r>
            <a:r>
              <a:rPr lang="el-GR" dirty="0" smtClean="0"/>
              <a:t> με κάποιον 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ψυχολόγο.</a:t>
            </a:r>
            <a:endParaRPr lang="el-GR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417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9512" y="2130425"/>
            <a:ext cx="8856984" cy="1470025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l-GR" b="1" dirty="0"/>
              <a:t>Τι να κάνουν οι γονείς </a:t>
            </a:r>
            <a:r>
              <a:rPr lang="el-GR" b="1" dirty="0" smtClean="0"/>
              <a:t>που </a:t>
            </a:r>
            <a:r>
              <a:rPr lang="el-GR" b="1" dirty="0"/>
              <a:t>το παιδί τους </a:t>
            </a:r>
            <a:r>
              <a:rPr lang="el-GR" b="1" dirty="0" smtClean="0"/>
              <a:t>βιώνει </a:t>
            </a:r>
            <a:r>
              <a:rPr lang="el-GR" b="1" dirty="0"/>
              <a:t>εκφοβισμό 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256707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1403648"/>
          </a:xfrm>
        </p:spPr>
        <p:txBody>
          <a:bodyPr>
            <a:normAutofit/>
          </a:bodyPr>
          <a:lstStyle/>
          <a:p>
            <a:r>
              <a:rPr lang="el-GR" sz="2800" b="1" dirty="0" smtClean="0"/>
              <a:t>Τι να κάνουν οι γονείς που το παιδί τους βιώνει εκφοβισμό </a:t>
            </a:r>
            <a:r>
              <a:rPr lang="el-GR" sz="2800" dirty="0" smtClean="0"/>
              <a:t/>
            </a:r>
            <a:br>
              <a:rPr lang="el-GR" sz="2800" dirty="0" smtClean="0"/>
            </a:b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036496" cy="5976664"/>
          </a:xfrm>
        </p:spPr>
        <p:txBody>
          <a:bodyPr>
            <a:normAutofit fontScale="92500" lnSpcReduction="10000"/>
          </a:bodyPr>
          <a:lstStyle/>
          <a:p>
            <a:r>
              <a:rPr lang="el-GR" sz="3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</a:t>
            </a:r>
            <a:r>
              <a:rPr lang="el-GR" sz="3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παρατηρήσουν τη συμπεριφορά του παιδιού τους. </a:t>
            </a:r>
            <a:endParaRPr lang="el-GR" sz="3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l-GR" dirty="0" smtClean="0"/>
              <a:t>Οποιαδήποτε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ξαφνική και χωρίς εμφανή αιτία </a:t>
            </a:r>
            <a:r>
              <a:rPr lang="el-GR" dirty="0"/>
              <a:t>αλλαγή </a:t>
            </a:r>
            <a:endParaRPr lang="el-GR" dirty="0" smtClean="0"/>
          </a:p>
          <a:p>
            <a:pPr lvl="2">
              <a:lnSpc>
                <a:spcPct val="120000"/>
              </a:lnSpc>
            </a:pPr>
            <a:r>
              <a:rPr lang="el-GR" sz="2900" dirty="0" smtClean="0"/>
              <a:t>στη </a:t>
            </a:r>
            <a:r>
              <a:rPr lang="el-GR" sz="2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συμπεριφορά</a:t>
            </a:r>
            <a:r>
              <a:rPr lang="el-GR" sz="2900" dirty="0"/>
              <a:t> </a:t>
            </a:r>
            <a:r>
              <a:rPr lang="el-GR" sz="2900" dirty="0" smtClean="0"/>
              <a:t>τους</a:t>
            </a:r>
          </a:p>
          <a:p>
            <a:pPr lvl="2">
              <a:lnSpc>
                <a:spcPct val="120000"/>
              </a:lnSpc>
            </a:pPr>
            <a:r>
              <a:rPr lang="el-GR" sz="2900" dirty="0" smtClean="0"/>
              <a:t>στη </a:t>
            </a:r>
            <a:r>
              <a:rPr lang="el-GR" sz="2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διάθεση</a:t>
            </a:r>
            <a:r>
              <a:rPr lang="el-GR" sz="2900" dirty="0"/>
              <a:t> </a:t>
            </a:r>
            <a:r>
              <a:rPr lang="el-GR" sz="2900" dirty="0" smtClean="0"/>
              <a:t>τους</a:t>
            </a:r>
          </a:p>
          <a:p>
            <a:pPr lvl="2">
              <a:lnSpc>
                <a:spcPct val="120000"/>
              </a:lnSpc>
            </a:pPr>
            <a:r>
              <a:rPr lang="el-GR" sz="2900" dirty="0" smtClean="0"/>
              <a:t> </a:t>
            </a:r>
            <a:r>
              <a:rPr lang="el-GR" sz="2900" dirty="0"/>
              <a:t>στην </a:t>
            </a:r>
            <a:r>
              <a:rPr lang="el-GR" sz="2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όρεξη </a:t>
            </a:r>
            <a:r>
              <a:rPr lang="el-GR" sz="2900" dirty="0" smtClean="0"/>
              <a:t>τους</a:t>
            </a:r>
          </a:p>
          <a:p>
            <a:pPr lvl="2">
              <a:lnSpc>
                <a:spcPct val="120000"/>
              </a:lnSpc>
            </a:pPr>
            <a:r>
              <a:rPr lang="el-GR" sz="2900" dirty="0" smtClean="0"/>
              <a:t> </a:t>
            </a:r>
            <a:r>
              <a:rPr lang="el-GR" sz="2900" dirty="0"/>
              <a:t>στον </a:t>
            </a:r>
            <a:r>
              <a:rPr lang="el-GR" sz="2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ύπνο</a:t>
            </a:r>
            <a:r>
              <a:rPr lang="el-GR" sz="2900" dirty="0"/>
              <a:t> </a:t>
            </a:r>
            <a:r>
              <a:rPr lang="el-GR" sz="2900" dirty="0" smtClean="0"/>
              <a:t>τους</a:t>
            </a:r>
          </a:p>
          <a:p>
            <a:pPr lvl="2">
              <a:lnSpc>
                <a:spcPct val="120000"/>
              </a:lnSpc>
            </a:pPr>
            <a:r>
              <a:rPr lang="el-GR" sz="2900" dirty="0" smtClean="0"/>
              <a:t> </a:t>
            </a:r>
            <a:r>
              <a:rPr lang="el-GR" sz="2900" dirty="0"/>
              <a:t>στη </a:t>
            </a:r>
            <a:r>
              <a:rPr lang="el-GR" sz="2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γνώμη τους για κάποια </a:t>
            </a:r>
            <a:r>
              <a:rPr lang="el-GR" sz="29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άτομα</a:t>
            </a:r>
          </a:p>
          <a:p>
            <a:pPr lvl="2">
              <a:lnSpc>
                <a:spcPct val="120000"/>
              </a:lnSpc>
            </a:pPr>
            <a:r>
              <a:rPr lang="el-GR" sz="2900" dirty="0" smtClean="0"/>
              <a:t>στη </a:t>
            </a:r>
            <a:r>
              <a:rPr lang="el-GR" sz="2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σχολική τους </a:t>
            </a:r>
            <a:r>
              <a:rPr lang="el-GR" sz="29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παρουσία</a:t>
            </a:r>
          </a:p>
          <a:p>
            <a:pPr lvl="2">
              <a:lnSpc>
                <a:spcPct val="120000"/>
              </a:lnSpc>
            </a:pPr>
            <a:r>
              <a:rPr lang="el-GR" sz="2900" dirty="0"/>
              <a:t> στην </a:t>
            </a:r>
            <a:r>
              <a:rPr lang="el-GR" sz="2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σχολική τους επίδοση </a:t>
            </a:r>
            <a:endParaRPr lang="el-GR" sz="29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lnSpc>
                <a:spcPct val="120000"/>
              </a:lnSpc>
              <a:buNone/>
            </a:pPr>
            <a:r>
              <a:rPr lang="el-GR" sz="2900" b="1" dirty="0" smtClean="0"/>
              <a:t>πρέπει </a:t>
            </a:r>
            <a:r>
              <a:rPr lang="el-GR" sz="2900" b="1" dirty="0"/>
              <a:t>να τους προβληματίσει και </a:t>
            </a:r>
            <a:r>
              <a:rPr lang="el-GR" sz="29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διακριτικά να διερευνήσουν τι συμβαίνει. </a:t>
            </a:r>
            <a:endParaRPr lang="el-GR" sz="29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dirty="0"/>
          </a:p>
          <a:p>
            <a:endParaRPr lang="el-GR" dirty="0"/>
          </a:p>
        </p:txBody>
      </p:sp>
      <p:pic>
        <p:nvPicPr>
          <p:cNvPr id="4" name="rg_hi" descr="http://t1.gstatic.com/images?q=tbn:ANd9GcT73674x8af1VBNftJUNKRzZcWhwWDg-iA7ERqwuzHUS5TyYsN7U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9048" y="1700808"/>
            <a:ext cx="3025439" cy="217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772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Τι να κάνουν οι γονείς που το παιδί τους βιώνει εκφοβισμό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l-GR" b="1" dirty="0"/>
              <a:t>Εάν αντιληφθούν </a:t>
            </a:r>
            <a:r>
              <a:rPr lang="el-GR" dirty="0"/>
              <a:t>ότι το παιδί τους βιώνει εκφοβισμό </a:t>
            </a:r>
            <a:endParaRPr lang="el-GR" dirty="0" smtClean="0"/>
          </a:p>
          <a:p>
            <a:pPr lvl="1">
              <a:lnSpc>
                <a:spcPct val="120000"/>
              </a:lnSpc>
            </a:pPr>
            <a:r>
              <a:rPr lang="el-GR" dirty="0" smtClean="0"/>
              <a:t>θα </a:t>
            </a:r>
            <a:r>
              <a:rPr lang="el-GR" dirty="0"/>
              <a:t>πρέπει σε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πλαίσιο ασφάλειας και εμπιστοσύνης </a:t>
            </a:r>
            <a:endParaRPr lang="el-GR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20000"/>
              </a:lnSpc>
            </a:pP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κουβεντιάσουν με το παιδί τους </a:t>
            </a:r>
            <a:r>
              <a:rPr lang="el-GR" dirty="0"/>
              <a:t>για την εμπειρία του </a:t>
            </a:r>
            <a:endParaRPr lang="el-GR" dirty="0" smtClean="0"/>
          </a:p>
          <a:p>
            <a:pPr lvl="1">
              <a:lnSpc>
                <a:spcPct val="120000"/>
              </a:lnSpc>
            </a:pPr>
            <a:r>
              <a:rPr lang="el-GR" dirty="0" smtClean="0"/>
              <a:t>και </a:t>
            </a:r>
            <a:r>
              <a:rPr lang="el-GR" dirty="0"/>
              <a:t>γενικά για το φαινόμενο του σχολικού εκφοβισμού </a:t>
            </a:r>
          </a:p>
          <a:p>
            <a:endParaRPr lang="el-GR" dirty="0"/>
          </a:p>
          <a:p>
            <a:r>
              <a:rPr lang="el-GR" b="1" dirty="0"/>
              <a:t>Να </a:t>
            </a:r>
            <a:r>
              <a:rPr lang="el-GR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αποενοχοποιήσουν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/>
              <a:t>το παιδί.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160925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936104"/>
          </a:xfrm>
        </p:spPr>
        <p:txBody>
          <a:bodyPr>
            <a:noAutofit/>
          </a:bodyPr>
          <a:lstStyle/>
          <a:p>
            <a:r>
              <a:rPr lang="el-GR" sz="3200" b="1" dirty="0" smtClean="0"/>
              <a:t>Τι να κάνουν οι γονείς που το παιδί τους </a:t>
            </a:r>
            <a:br>
              <a:rPr lang="el-GR" sz="3200" b="1" dirty="0" smtClean="0"/>
            </a:br>
            <a:r>
              <a:rPr lang="el-GR" sz="3200" b="1" dirty="0" smtClean="0"/>
              <a:t>βιώνει εκφοβισμό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604867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εξηγήσουν </a:t>
            </a:r>
            <a:r>
              <a:rPr lang="el-GR" sz="2400" dirty="0" smtClean="0"/>
              <a:t>στο παιδί ότι </a:t>
            </a:r>
          </a:p>
          <a:p>
            <a:pPr lvl="1">
              <a:lnSpc>
                <a:spcPct val="120000"/>
              </a:lnSpc>
            </a:pPr>
            <a:r>
              <a:rPr lang="el-G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κανείς δεν έχει το δικαίωμα </a:t>
            </a:r>
            <a:r>
              <a:rPr lang="el-GR" sz="2400" dirty="0" smtClean="0"/>
              <a:t>να του φέρεται έτσι</a:t>
            </a:r>
          </a:p>
          <a:p>
            <a:endParaRPr lang="el-GR" dirty="0" smtClean="0"/>
          </a:p>
          <a:p>
            <a:pPr>
              <a:lnSpc>
                <a:spcPct val="120000"/>
              </a:lnSpc>
            </a:pPr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επιβραβεύσουν </a:t>
            </a:r>
            <a:r>
              <a:rPr lang="el-GR" sz="2400" dirty="0" smtClean="0"/>
              <a:t>το παιδί που συμμετείχε στην κουβέντα </a:t>
            </a:r>
          </a:p>
          <a:p>
            <a:pPr lvl="1">
              <a:lnSpc>
                <a:spcPct val="120000"/>
              </a:lnSpc>
            </a:pPr>
            <a:r>
              <a:rPr lang="el-GR" sz="2400" dirty="0" smtClean="0"/>
              <a:t>και </a:t>
            </a:r>
            <a:r>
              <a:rPr lang="el-G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αποκάλυψε σημαντικά πράγματα</a:t>
            </a:r>
          </a:p>
          <a:p>
            <a:endParaRPr lang="el-GR" dirty="0" smtClean="0"/>
          </a:p>
          <a:p>
            <a:pPr>
              <a:lnSpc>
                <a:spcPct val="120000"/>
              </a:lnSpc>
            </a:pPr>
            <a:r>
              <a:rPr lang="el-GR" sz="2400" dirty="0" smtClean="0"/>
              <a:t>Να </a:t>
            </a:r>
            <a:r>
              <a:rPr lang="el-GR" sz="2400" b="1" dirty="0" smtClean="0"/>
              <a:t>μην βάλουν </a:t>
            </a:r>
            <a:r>
              <a:rPr lang="el-GR" sz="2400" dirty="0" smtClean="0"/>
              <a:t>το παιδί σε </a:t>
            </a:r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διαδικασίες αντεκδίκησης</a:t>
            </a:r>
            <a:r>
              <a:rPr lang="el-GR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lvl="1">
              <a:lnSpc>
                <a:spcPct val="120000"/>
              </a:lnSpc>
            </a:pPr>
            <a:r>
              <a:rPr lang="el-G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έχουν κανένα αποτέλεσμα</a:t>
            </a:r>
          </a:p>
          <a:p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2570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sz="3600" b="1" dirty="0"/>
              <a:t>Τι να κάνουν οι γονείς που το παιδί τους βιώνει εκφοβισμό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αναδείξουν </a:t>
            </a:r>
            <a:r>
              <a:rPr lang="el-GR" dirty="0"/>
              <a:t>στο παιδί </a:t>
            </a:r>
            <a:endParaRPr lang="el-GR" dirty="0" smtClean="0"/>
          </a:p>
          <a:p>
            <a:pPr lvl="1">
              <a:lnSpc>
                <a:spcPct val="120000"/>
              </a:lnSpc>
            </a:pPr>
            <a:r>
              <a:rPr lang="el-GR" dirty="0" smtClean="0"/>
              <a:t>τη </a:t>
            </a:r>
            <a:r>
              <a:rPr lang="el-GR" dirty="0"/>
              <a:t>σημασία του να έχει </a:t>
            </a:r>
            <a:r>
              <a:rPr lang="el-G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επικοινωνία με το δάσκαλο </a:t>
            </a:r>
            <a:endParaRPr lang="el-GR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20000"/>
              </a:lnSpc>
            </a:pPr>
            <a:r>
              <a:rPr lang="el-GR" dirty="0" smtClean="0"/>
              <a:t>και </a:t>
            </a:r>
            <a:r>
              <a:rPr lang="el-GR" dirty="0"/>
              <a:t>να </a:t>
            </a:r>
            <a:r>
              <a:rPr lang="el-G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εξηγήσουν τη διαφορά </a:t>
            </a:r>
            <a:r>
              <a:rPr lang="el-GR" dirty="0"/>
              <a:t>του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«μαρτυράω» </a:t>
            </a:r>
            <a:r>
              <a:rPr lang="el-GR" dirty="0"/>
              <a:t>από το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«ζητάω» </a:t>
            </a:r>
            <a:r>
              <a:rPr lang="el-GR" dirty="0"/>
              <a:t>βοήθεια</a:t>
            </a:r>
          </a:p>
          <a:p>
            <a:endParaRPr lang="el-GR" dirty="0"/>
          </a:p>
          <a:p>
            <a:pPr>
              <a:lnSpc>
                <a:spcPct val="120000"/>
              </a:lnSpc>
            </a:pPr>
            <a:r>
              <a:rPr lang="el-GR" dirty="0"/>
              <a:t>Να θυμούνται ότι </a:t>
            </a:r>
            <a:r>
              <a:rPr lang="el-GR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στόχος</a:t>
            </a:r>
            <a:r>
              <a:rPr lang="el-GR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/>
              <a:t>είναι </a:t>
            </a:r>
            <a:endParaRPr lang="el-GR" dirty="0" smtClean="0"/>
          </a:p>
          <a:p>
            <a:pPr lvl="1">
              <a:lnSpc>
                <a:spcPct val="120000"/>
              </a:lnSpc>
            </a:pPr>
            <a:r>
              <a:rPr lang="el-GR" dirty="0" smtClean="0"/>
              <a:t>να </a:t>
            </a:r>
            <a:r>
              <a:rPr lang="el-G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βοηθήσουν το παιδί τους </a:t>
            </a:r>
            <a:endParaRPr lang="el-GR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20000"/>
              </a:lnSpc>
            </a:pPr>
            <a:r>
              <a:rPr lang="el-GR" dirty="0" smtClean="0"/>
              <a:t>και </a:t>
            </a:r>
            <a:r>
              <a:rPr lang="el-G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ΟΧΙ</a:t>
            </a:r>
            <a:r>
              <a:rPr lang="el-G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</a:t>
            </a:r>
            <a:r>
              <a:rPr lang="el-G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τιμωρηθεί το άλλο παιδί</a:t>
            </a:r>
          </a:p>
          <a:p>
            <a:endParaRPr lang="el-GR" dirty="0"/>
          </a:p>
          <a:p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επικοινωνήσουν </a:t>
            </a:r>
            <a:r>
              <a:rPr lang="el-GR" b="1" dirty="0"/>
              <a:t>με το δάσκαλο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5613799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l_fi" descr="http://centralvalleymoms.com/wp-content/uploads/2011/10/bully7-380x19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619268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687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xolikos_ekfobismos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03648" y="764704"/>
            <a:ext cx="676875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828092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Απατηλά Απλό και Εύκολο</a:t>
            </a:r>
            <a:endParaRPr lang="el-G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5069160"/>
          </a:xfrm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6956895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Η κοινωνία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036496" cy="662473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el-GR" sz="3400" dirty="0" smtClean="0"/>
              <a:t>Όταν </a:t>
            </a:r>
            <a:r>
              <a:rPr lang="el-GR" sz="3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άνθρωποι σε μια κοινωνία πιστεύουν πως ο εκφοβισμός </a:t>
            </a:r>
            <a:r>
              <a:rPr lang="el-GR" sz="3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είναι</a:t>
            </a:r>
          </a:p>
          <a:p>
            <a:pPr lvl="1">
              <a:lnSpc>
                <a:spcPct val="170000"/>
              </a:lnSpc>
            </a:pPr>
            <a:r>
              <a:rPr lang="el-GR" sz="3400" dirty="0" smtClean="0"/>
              <a:t> </a:t>
            </a:r>
            <a:r>
              <a:rPr lang="el-GR" sz="3400" dirty="0"/>
              <a:t>μια </a:t>
            </a:r>
            <a:r>
              <a:rPr lang="el-GR" sz="3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αποδεκτή</a:t>
            </a:r>
            <a:r>
              <a:rPr lang="el-GR" sz="3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μορφή </a:t>
            </a:r>
            <a:r>
              <a:rPr lang="el-GR" sz="3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συμπεριφοράς</a:t>
            </a:r>
          </a:p>
          <a:p>
            <a:pPr lvl="1">
              <a:lnSpc>
                <a:spcPct val="170000"/>
              </a:lnSpc>
            </a:pPr>
            <a:r>
              <a:rPr lang="el-GR" sz="3400" dirty="0" smtClean="0"/>
              <a:t> </a:t>
            </a:r>
            <a:r>
              <a:rPr lang="el-GR" sz="3400" dirty="0"/>
              <a:t>ότι η </a:t>
            </a:r>
            <a:r>
              <a:rPr lang="el-GR" sz="3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επιθετικότητα επιτρέπεται </a:t>
            </a:r>
            <a:r>
              <a:rPr lang="el-GR" sz="3400" dirty="0"/>
              <a:t>( κυρίως στα αγόρια</a:t>
            </a:r>
            <a:r>
              <a:rPr lang="el-GR" sz="3400" dirty="0" smtClean="0"/>
              <a:t>)</a:t>
            </a:r>
          </a:p>
          <a:p>
            <a:pPr lvl="1">
              <a:lnSpc>
                <a:spcPct val="170000"/>
              </a:lnSpc>
            </a:pPr>
            <a:r>
              <a:rPr lang="el-GR" sz="3400" dirty="0" smtClean="0"/>
              <a:t>όταν </a:t>
            </a:r>
            <a:r>
              <a:rPr lang="el-GR" sz="3400" dirty="0"/>
              <a:t>χρησιμοποιούν τη </a:t>
            </a:r>
            <a:r>
              <a:rPr lang="el-GR" sz="3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βία σαν τρόπο επικοινωνίας </a:t>
            </a:r>
            <a:r>
              <a:rPr lang="el-GR" sz="3400" dirty="0"/>
              <a:t>στις σχέσεις </a:t>
            </a:r>
            <a:r>
              <a:rPr lang="el-GR" sz="3400" dirty="0" smtClean="0"/>
              <a:t>τους</a:t>
            </a:r>
          </a:p>
          <a:p>
            <a:pPr lvl="1">
              <a:lnSpc>
                <a:spcPct val="170000"/>
              </a:lnSpc>
            </a:pPr>
            <a:r>
              <a:rPr lang="el-GR" sz="3400" dirty="0" smtClean="0"/>
              <a:t>όταν </a:t>
            </a:r>
            <a:r>
              <a:rPr lang="el-GR" sz="3400" dirty="0"/>
              <a:t>εφαρμόζουν </a:t>
            </a:r>
            <a:r>
              <a:rPr lang="el-GR" sz="3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πολύ αυστηρά μέτρα πειθαρχίας </a:t>
            </a:r>
            <a:r>
              <a:rPr lang="el-GR" sz="3400" dirty="0"/>
              <a:t>και </a:t>
            </a:r>
            <a:r>
              <a:rPr lang="el-GR" sz="3400" dirty="0" smtClean="0"/>
              <a:t>τιμωρίας</a:t>
            </a:r>
          </a:p>
          <a:p>
            <a:pPr lvl="1">
              <a:lnSpc>
                <a:spcPct val="170000"/>
              </a:lnSpc>
            </a:pPr>
            <a:r>
              <a:rPr lang="el-GR" sz="3400" dirty="0" smtClean="0"/>
              <a:t>όταν </a:t>
            </a:r>
            <a:r>
              <a:rPr lang="el-GR" sz="3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αποδέχονται όσους είναι διαφορετικοί </a:t>
            </a:r>
            <a:r>
              <a:rPr lang="el-GR" sz="3400" dirty="0"/>
              <a:t>και </a:t>
            </a:r>
            <a:r>
              <a:rPr lang="el-GR" sz="3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σέβονται τα ανθρώπινα </a:t>
            </a:r>
            <a:r>
              <a:rPr lang="el-GR" sz="3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δικαιώματα</a:t>
            </a:r>
          </a:p>
          <a:p>
            <a:pPr lvl="1">
              <a:lnSpc>
                <a:spcPct val="170000"/>
              </a:lnSpc>
            </a:pPr>
            <a:r>
              <a:rPr lang="el-GR" sz="3400" dirty="0" smtClean="0"/>
              <a:t>όταν </a:t>
            </a:r>
            <a:r>
              <a:rPr lang="el-GR" sz="3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ενδιαφέρονται μόνο για το δικό τους </a:t>
            </a:r>
            <a:r>
              <a:rPr lang="el-GR" sz="3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συμφέρον</a:t>
            </a:r>
            <a:r>
              <a:rPr lang="el-GR" sz="3400" b="1" dirty="0" smtClean="0"/>
              <a:t>, </a:t>
            </a:r>
            <a:r>
              <a:rPr lang="el-GR" sz="3400" dirty="0" smtClean="0"/>
              <a:t>αδιαφορώντας </a:t>
            </a:r>
            <a:r>
              <a:rPr lang="el-GR" sz="3400" dirty="0"/>
              <a:t>για τους άλλους, </a:t>
            </a:r>
            <a:endParaRPr lang="el-GR" sz="3400" dirty="0" smtClean="0"/>
          </a:p>
          <a:p>
            <a:pPr lvl="1">
              <a:lnSpc>
                <a:spcPct val="170000"/>
              </a:lnSpc>
            </a:pPr>
            <a:r>
              <a:rPr lang="el-GR" sz="5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ΤΟΤΕ ΥΠΑΡΧΕΙ ΕΚΦΟΒΙΣΜΟΣ. </a:t>
            </a:r>
          </a:p>
          <a:p>
            <a:pPr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8335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l-GR" sz="2700" b="1" dirty="0" smtClean="0"/>
              <a:t>Τα Μέσα </a:t>
            </a:r>
            <a:r>
              <a:rPr lang="el-GR" sz="2700" b="1" dirty="0"/>
              <a:t>Μ</a:t>
            </a:r>
            <a:r>
              <a:rPr lang="el-GR" sz="2700" b="1" dirty="0" smtClean="0"/>
              <a:t>αζικής Ενημέρωσης και</a:t>
            </a:r>
            <a:br>
              <a:rPr lang="el-GR" sz="2700" b="1" dirty="0" smtClean="0"/>
            </a:br>
            <a:r>
              <a:rPr lang="el-GR" sz="2700" b="1" dirty="0" smtClean="0"/>
              <a:t> Η οικογένεια</a:t>
            </a:r>
            <a:r>
              <a:rPr lang="el-GR" b="1" dirty="0" smtClean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544616"/>
          </a:xfrm>
        </p:spPr>
        <p:txBody>
          <a:bodyPr>
            <a:normAutofit/>
          </a:bodyPr>
          <a:lstStyle/>
          <a:p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μέσα μαζικής ενημέρωσης: </a:t>
            </a:r>
            <a:endParaRPr lang="el-GR" sz="24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50000"/>
              </a:lnSpc>
            </a:pPr>
            <a:r>
              <a:rPr lang="el-GR" sz="2400" dirty="0" smtClean="0"/>
              <a:t>Όταν </a:t>
            </a:r>
            <a:r>
              <a:rPr lang="el-GR" sz="2400" dirty="0"/>
              <a:t>προβάλλουν συνεχώς σκηνές </a:t>
            </a:r>
            <a:r>
              <a:rPr lang="el-GR" sz="2400" dirty="0" smtClean="0"/>
              <a:t>βίας,</a:t>
            </a:r>
          </a:p>
          <a:p>
            <a:pPr lvl="2">
              <a:lnSpc>
                <a:spcPct val="150000"/>
              </a:lnSpc>
            </a:pPr>
            <a:r>
              <a:rPr lang="el-GR" dirty="0" smtClean="0"/>
              <a:t>δίνουν </a:t>
            </a:r>
            <a:r>
              <a:rPr lang="el-GR" dirty="0"/>
              <a:t>το μήνυμα πως η βία και ο εκφοβισμός είναι οι μόνοι τρόποι για να λύνουμε τις διαφορές μας.</a:t>
            </a:r>
          </a:p>
          <a:p>
            <a:endParaRPr lang="el-GR" sz="2000" dirty="0" smtClean="0"/>
          </a:p>
          <a:p>
            <a:r>
              <a:rPr lang="el-GR" sz="2400" b="1" u="sng" dirty="0" smtClean="0"/>
              <a:t>Πολύ </a:t>
            </a:r>
            <a:r>
              <a:rPr lang="el-GR" sz="2400" b="1" u="sng" dirty="0"/>
              <a:t>σημαντικό </a:t>
            </a:r>
            <a:r>
              <a:rPr lang="el-GR" sz="2400" b="1" u="sng" dirty="0" smtClean="0"/>
              <a:t>ρόλο</a:t>
            </a:r>
            <a:r>
              <a:rPr lang="el-GR" sz="2400" dirty="0" smtClean="0"/>
              <a:t> όμως </a:t>
            </a:r>
            <a:r>
              <a:rPr lang="el-GR" sz="2400" dirty="0"/>
              <a:t>παίζουν </a:t>
            </a:r>
            <a:r>
              <a:rPr lang="el-GR" sz="2400" dirty="0" smtClean="0"/>
              <a:t>: </a:t>
            </a:r>
          </a:p>
          <a:p>
            <a:pPr lvl="1"/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οικογένεια και ο τρόπος που </a:t>
            </a:r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μεγαλώνουμε</a:t>
            </a:r>
          </a:p>
          <a:p>
            <a:pPr lvl="1">
              <a:lnSpc>
                <a:spcPct val="150000"/>
              </a:lnSpc>
            </a:pPr>
            <a:r>
              <a:rPr lang="el-GR" sz="2400" b="1" dirty="0" smtClean="0"/>
              <a:t>Τα παιδιά που εκφοβίζουν </a:t>
            </a:r>
          </a:p>
          <a:p>
            <a:pPr lvl="2">
              <a:lnSpc>
                <a:spcPct val="150000"/>
              </a:lnSpc>
            </a:pPr>
            <a:r>
              <a:rPr lang="el-GR" dirty="0" smtClean="0"/>
              <a:t>μπορεί να μεγαλώνουν σε οικογένειες που 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τους βάζουν κανόνες και δεν τα ελέγχουν.</a:t>
            </a:r>
          </a:p>
          <a:p>
            <a:pPr lvl="1"/>
            <a:endParaRPr lang="el-GR" sz="2000" dirty="0"/>
          </a:p>
          <a:p>
            <a:pPr lvl="1">
              <a:buNone/>
            </a:pPr>
            <a:endParaRPr lang="el-GR" dirty="0"/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1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l-GR" sz="4000" b="1" dirty="0" smtClean="0"/>
              <a:t>Η οικογένεια </a:t>
            </a:r>
            <a:endParaRPr lang="el-G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83264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sz="3100" dirty="0" smtClean="0"/>
              <a:t>Μπορεί ακόμη να </a:t>
            </a:r>
            <a:r>
              <a:rPr lang="el-GR" sz="31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επαινούν την επιθετική τους συμπεριφορά. </a:t>
            </a:r>
          </a:p>
          <a:p>
            <a:pPr>
              <a:lnSpc>
                <a:spcPct val="110000"/>
              </a:lnSpc>
              <a:buNone/>
            </a:pPr>
            <a:endParaRPr lang="el-GR" b="1" dirty="0" smtClean="0"/>
          </a:p>
          <a:p>
            <a:pPr>
              <a:lnSpc>
                <a:spcPct val="120000"/>
              </a:lnSpc>
            </a:pPr>
            <a:r>
              <a:rPr lang="el-GR" sz="3100" dirty="0" smtClean="0"/>
              <a:t>Επιπλέον συμβαίνει </a:t>
            </a:r>
          </a:p>
          <a:p>
            <a:pPr lvl="1">
              <a:lnSpc>
                <a:spcPct val="120000"/>
              </a:lnSpc>
            </a:pPr>
            <a:r>
              <a:rPr lang="el-GR" sz="3100" dirty="0" smtClean="0"/>
              <a:t>όταν </a:t>
            </a:r>
            <a:r>
              <a:rPr lang="el-GR" sz="31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γονείς τους τα τιμωρούν πολύ σκληρά</a:t>
            </a:r>
          </a:p>
          <a:p>
            <a:pPr lvl="1">
              <a:lnSpc>
                <a:spcPct val="120000"/>
              </a:lnSpc>
            </a:pPr>
            <a:r>
              <a:rPr lang="el-GR" sz="3100" dirty="0" smtClean="0"/>
              <a:t> τους </a:t>
            </a:r>
            <a:r>
              <a:rPr lang="el-GR" sz="31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φέρονται χωρίς ζεστασιά και τρυφερότητα</a:t>
            </a:r>
          </a:p>
          <a:p>
            <a:pPr lvl="1">
              <a:lnSpc>
                <a:spcPct val="120000"/>
              </a:lnSpc>
            </a:pPr>
            <a:r>
              <a:rPr lang="el-GR" sz="3100" dirty="0" smtClean="0"/>
              <a:t> ή δείχνουν </a:t>
            </a:r>
          </a:p>
          <a:p>
            <a:pPr lvl="2">
              <a:lnSpc>
                <a:spcPct val="120000"/>
              </a:lnSpc>
            </a:pPr>
            <a:r>
              <a:rPr lang="el-GR" sz="2700" dirty="0" smtClean="0"/>
              <a:t>να </a:t>
            </a:r>
            <a:r>
              <a:rPr lang="el-GR" sz="27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μην ενδιαφέρονται για αυτά </a:t>
            </a:r>
          </a:p>
          <a:p>
            <a:pPr lvl="2">
              <a:lnSpc>
                <a:spcPct val="120000"/>
              </a:lnSpc>
            </a:pPr>
            <a:r>
              <a:rPr lang="el-GR" sz="2700" b="1" dirty="0" smtClean="0"/>
              <a:t>και να </a:t>
            </a:r>
            <a:r>
              <a:rPr lang="el-GR" sz="27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απορρίπτουν. </a:t>
            </a:r>
          </a:p>
          <a:p>
            <a:pPr lvl="2">
              <a:lnSpc>
                <a:spcPct val="110000"/>
              </a:lnSpc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2126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Η οικογένεια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8856984" cy="5400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l-GR" sz="3100" dirty="0"/>
              <a:t>Πολλές φορές, μπορεί μέσα </a:t>
            </a:r>
            <a:r>
              <a:rPr lang="el-GR" sz="31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 σπίτι να υπάρχουν καβγάδες </a:t>
            </a:r>
            <a:r>
              <a:rPr lang="el-GR" sz="31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</a:t>
            </a:r>
            <a:r>
              <a:rPr lang="el-GR" sz="31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βία </a:t>
            </a:r>
            <a:endParaRPr lang="el-GR" sz="31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10000"/>
              </a:lnSpc>
            </a:pPr>
            <a:r>
              <a:rPr lang="el-GR" sz="2700" dirty="0" smtClean="0"/>
              <a:t>που </a:t>
            </a:r>
            <a:r>
              <a:rPr lang="el-GR" sz="27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επηρεάζουν αρνητικά όλα τα παιδιά. </a:t>
            </a:r>
          </a:p>
          <a:p>
            <a:pPr lvl="1">
              <a:lnSpc>
                <a:spcPct val="110000"/>
              </a:lnSpc>
            </a:pPr>
            <a:endParaRPr lang="el-GR" dirty="0"/>
          </a:p>
          <a:p>
            <a:pPr>
              <a:lnSpc>
                <a:spcPct val="160000"/>
              </a:lnSpc>
            </a:pPr>
            <a:r>
              <a:rPr lang="el-GR" sz="3100" b="1" dirty="0"/>
              <a:t>Τα παιδιά πάλι που </a:t>
            </a:r>
            <a:r>
              <a:rPr lang="el-GR" sz="31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γίνονται ευκολότερα θύματα εκφοβισμού </a:t>
            </a:r>
            <a:endParaRPr lang="el-GR" sz="31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60000"/>
              </a:lnSpc>
            </a:pPr>
            <a:r>
              <a:rPr lang="el-GR" sz="2700" dirty="0" smtClean="0"/>
              <a:t>μπορεί </a:t>
            </a:r>
            <a:r>
              <a:rPr lang="el-GR" sz="2700" dirty="0"/>
              <a:t>να έχουν </a:t>
            </a:r>
            <a:r>
              <a:rPr lang="el-GR" sz="27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γονείς που τα προστατεύουν </a:t>
            </a:r>
            <a:r>
              <a:rPr lang="el-GR" sz="27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υπερβολικά</a:t>
            </a:r>
          </a:p>
          <a:p>
            <a:pPr lvl="1">
              <a:lnSpc>
                <a:spcPct val="160000"/>
              </a:lnSpc>
            </a:pPr>
            <a:r>
              <a:rPr lang="el-GR" sz="2700" b="1" dirty="0" smtClean="0"/>
              <a:t> </a:t>
            </a:r>
            <a:r>
              <a:rPr lang="el-GR" sz="2700" dirty="0"/>
              <a:t>και </a:t>
            </a:r>
            <a:r>
              <a:rPr lang="el-GR" sz="27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τα βοηθούν να αποκτήσουν ανεξαρτησία και αυτονομία.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099547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g_hi" descr="http://t1.gstatic.com/images?q=tbn:ANd9GcTIdhl8ol2ugKeCMRUaQDQzwdHSI9GMb0g481KdTfr-Q2kZLYb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48680"/>
            <a:ext cx="6048672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589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130425"/>
            <a:ext cx="9036496" cy="1470025"/>
          </a:xfrm>
        </p:spPr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 ρόλος των παιδιών θεατών</a:t>
            </a:r>
            <a:b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39839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Ο ρόλος των παιδιών θεατών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602128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Σημείο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κλειδί </a:t>
            </a:r>
            <a:r>
              <a:rPr lang="el-GR" dirty="0"/>
              <a:t>στην </a:t>
            </a:r>
            <a:r>
              <a:rPr lang="el-G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εμφάνιση</a:t>
            </a:r>
            <a:r>
              <a:rPr lang="el-GR" dirty="0"/>
              <a:t> του φαινόμενου </a:t>
            </a:r>
            <a:endParaRPr lang="el-GR" dirty="0" smtClean="0"/>
          </a:p>
          <a:p>
            <a:pPr lvl="1">
              <a:lnSpc>
                <a:spcPct val="120000"/>
              </a:lnSpc>
            </a:pPr>
            <a:r>
              <a:rPr lang="el-GR" sz="3100" dirty="0" smtClean="0"/>
              <a:t>αποτελούν </a:t>
            </a:r>
            <a:r>
              <a:rPr lang="el-GR" sz="31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παιδιά - θεατές. </a:t>
            </a:r>
            <a:endParaRPr lang="el-GR" sz="31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endParaRPr lang="el-GR" sz="31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el-GR" b="1" dirty="0" smtClean="0"/>
              <a:t>Με </a:t>
            </a:r>
            <a:r>
              <a:rPr lang="el-GR" b="1" dirty="0"/>
              <a:t>την συμπεριφορά τους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διευκολύνουν ή λειτουργούν ανασταλτικά </a:t>
            </a:r>
            <a:endParaRPr lang="el-GR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20000"/>
              </a:lnSpc>
            </a:pPr>
            <a:r>
              <a:rPr lang="el-GR" sz="3100" dirty="0" smtClean="0"/>
              <a:t>στην </a:t>
            </a:r>
            <a:r>
              <a:rPr lang="el-GR" sz="3100" dirty="0"/>
              <a:t>εμφάνιση του φαινόμενου.</a:t>
            </a:r>
          </a:p>
          <a:p>
            <a:pPr>
              <a:lnSpc>
                <a:spcPct val="170000"/>
              </a:lnSpc>
            </a:pPr>
            <a:r>
              <a:rPr lang="el-G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</a:t>
            </a:r>
            <a:r>
              <a:rPr lang="el-G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συγκεκριμένες αντιδράσεις </a:t>
            </a:r>
            <a:endParaRPr lang="el-GR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70000"/>
              </a:lnSpc>
            </a:pPr>
            <a:r>
              <a:rPr lang="el-GR" sz="31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ενισχύουν </a:t>
            </a:r>
            <a:r>
              <a:rPr lang="el-GR" sz="31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την συμπεριφορά του παιδιού που ασκεί </a:t>
            </a:r>
            <a:r>
              <a:rPr lang="el-GR" sz="31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βία </a:t>
            </a:r>
          </a:p>
          <a:p>
            <a:pPr lvl="1">
              <a:lnSpc>
                <a:spcPct val="170000"/>
              </a:lnSpc>
            </a:pPr>
            <a:r>
              <a:rPr lang="el-GR" sz="3100" dirty="0" smtClean="0"/>
              <a:t>καθώς </a:t>
            </a:r>
            <a:r>
              <a:rPr lang="el-GR" sz="3100" dirty="0"/>
              <a:t>με το να γελάσουν / χαμογελάσουν οι υπόλοιποι </a:t>
            </a:r>
            <a:endParaRPr lang="el-GR" sz="3100" dirty="0" smtClean="0"/>
          </a:p>
          <a:p>
            <a:pPr lvl="1">
              <a:lnSpc>
                <a:spcPct val="170000"/>
              </a:lnSpc>
            </a:pPr>
            <a:r>
              <a:rPr lang="el-GR" sz="3100" dirty="0" smtClean="0"/>
              <a:t>ή </a:t>
            </a:r>
            <a:r>
              <a:rPr lang="el-GR" sz="3100" dirty="0"/>
              <a:t>να σχολιάσουν το γεγονός </a:t>
            </a:r>
            <a:endParaRPr lang="el-GR" sz="3100" dirty="0" smtClean="0"/>
          </a:p>
          <a:p>
            <a:pPr lvl="1">
              <a:lnSpc>
                <a:spcPct val="170000"/>
              </a:lnSpc>
            </a:pP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έχει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επιτύχει </a:t>
            </a:r>
            <a:r>
              <a:rPr lang="el-GR" sz="33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ΚΕΡΔΙΣΕΙ ΤΗΝ ΠΡΟΣΟΧΗ 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τους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l-GR" dirty="0"/>
          </a:p>
        </p:txBody>
      </p:sp>
      <p:sp>
        <p:nvSpPr>
          <p:cNvPr id="5" name="Curved Left Arrow 4"/>
          <p:cNvSpPr/>
          <p:nvPr/>
        </p:nvSpPr>
        <p:spPr>
          <a:xfrm rot="1163972">
            <a:off x="7724064" y="4670660"/>
            <a:ext cx="919771" cy="222705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Ο ρόλος των παιδιών θεατών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0528" y="1340768"/>
            <a:ext cx="9145016" cy="5400600"/>
          </a:xfrm>
        </p:spPr>
        <p:txBody>
          <a:bodyPr>
            <a:normAutofit lnSpcReduction="10000"/>
          </a:bodyPr>
          <a:lstStyle/>
          <a:p>
            <a:r>
              <a:rPr lang="el-GR" b="1" dirty="0"/>
              <a:t>Οι αναμενόμενες αντιδράσεις των υπόλοιπων παιδιών είναι:</a:t>
            </a:r>
          </a:p>
          <a:p>
            <a:pPr lvl="1">
              <a:lnSpc>
                <a:spcPct val="170000"/>
              </a:lnSpc>
              <a:buNone/>
            </a:pPr>
            <a:r>
              <a:rPr lang="el-GR" dirty="0"/>
              <a:t>	 ● Να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γελάσουν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 ● Να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χαμογελάσουν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 ● Να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αδιαφορήσουν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 ● Να μιλήσουν στο διπλανό τους και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σχολιάσουν </a:t>
            </a:r>
            <a:r>
              <a:rPr lang="el-GR" dirty="0"/>
              <a:t>αυτό που γίνεται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είτε θετικά είτε αρνητικά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 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 Να κοιτούν και να μην κάνουν απολύτως τίποτε</a:t>
            </a:r>
          </a:p>
          <a:p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748" y="1903162"/>
            <a:ext cx="4618918" cy="2389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13006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20080"/>
          </a:xfrm>
        </p:spPr>
        <p:txBody>
          <a:bodyPr>
            <a:normAutofit/>
          </a:bodyPr>
          <a:lstStyle/>
          <a:p>
            <a:r>
              <a:rPr lang="el-GR" sz="4000" b="1" dirty="0" smtClean="0"/>
              <a:t>Πως νιώθουν τα παιδιά-παρατηρητές:</a:t>
            </a:r>
            <a:endParaRPr lang="el-G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8964488" cy="602128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l-GR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Αρνητικές </a:t>
            </a:r>
            <a:r>
              <a:rPr lang="el-GR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είναι οι συνέπειες </a:t>
            </a:r>
            <a:endParaRPr lang="el-GR" sz="28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20000"/>
              </a:lnSpc>
            </a:pPr>
            <a:r>
              <a:rPr lang="el-GR" dirty="0" smtClean="0"/>
              <a:t>για </a:t>
            </a:r>
            <a:r>
              <a:rPr lang="el-GR" dirty="0"/>
              <a:t>όσα παιδιά </a:t>
            </a:r>
            <a:r>
              <a:rPr lang="el-GR" b="1" dirty="0"/>
              <a:t>βλέπουν τα περιστατικά εκφοβισμού </a:t>
            </a:r>
            <a:r>
              <a:rPr lang="el-GR" dirty="0"/>
              <a:t>να συμβαίνουν γύρω </a:t>
            </a:r>
            <a:r>
              <a:rPr lang="el-GR" dirty="0" smtClean="0"/>
              <a:t>τους</a:t>
            </a:r>
          </a:p>
          <a:p>
            <a:pPr lvl="1">
              <a:lnSpc>
                <a:spcPct val="120000"/>
              </a:lnSpc>
            </a:pP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χωρίς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μπορούν να κάνουν κάτι γι’ αυτό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ct val="110000"/>
              </a:lnSpc>
            </a:pPr>
            <a:endParaRPr lang="el-GR" sz="2800" dirty="0" smtClean="0"/>
          </a:p>
          <a:p>
            <a:pPr>
              <a:lnSpc>
                <a:spcPct val="110000"/>
              </a:lnSpc>
            </a:pPr>
            <a:r>
              <a:rPr lang="el-GR" sz="2800" dirty="0" smtClean="0"/>
              <a:t>Συχνά </a:t>
            </a:r>
            <a:r>
              <a:rPr lang="el-GR" sz="2800" b="1" dirty="0"/>
              <a:t>νιώθουν</a:t>
            </a:r>
            <a:r>
              <a:rPr lang="el-GR" sz="2800" dirty="0"/>
              <a:t> ότι </a:t>
            </a:r>
            <a:endParaRPr lang="el-GR" sz="2800" dirty="0" smtClean="0"/>
          </a:p>
          <a:p>
            <a:pPr lvl="1">
              <a:lnSpc>
                <a:spcPct val="110000"/>
              </a:lnSpc>
            </a:pPr>
            <a:r>
              <a:rPr lang="el-GR" dirty="0" smtClean="0"/>
              <a:t>θα </a:t>
            </a:r>
            <a:r>
              <a:rPr lang="el-GR" dirty="0"/>
              <a:t>μπορούσαν να είναι τα </a:t>
            </a:r>
            <a:r>
              <a:rPr lang="el-GR" b="1" dirty="0"/>
              <a:t>ίδια στη θέση του θύματος</a:t>
            </a:r>
            <a:r>
              <a:rPr lang="el-GR" dirty="0"/>
              <a:t> </a:t>
            </a:r>
            <a:endParaRPr lang="el-GR" dirty="0" smtClean="0"/>
          </a:p>
          <a:p>
            <a:pPr lvl="1">
              <a:lnSpc>
                <a:spcPct val="110000"/>
              </a:lnSpc>
            </a:pPr>
            <a:r>
              <a:rPr lang="el-GR" dirty="0" smtClean="0"/>
              <a:t>και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φοβούνται πολύ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ct val="110000"/>
              </a:lnSpc>
            </a:pPr>
            <a:endParaRPr lang="el-GR" sz="2800" dirty="0" smtClean="0"/>
          </a:p>
          <a:p>
            <a:pPr>
              <a:lnSpc>
                <a:spcPct val="120000"/>
              </a:lnSpc>
            </a:pPr>
            <a:r>
              <a:rPr lang="el-GR" sz="2800" dirty="0" smtClean="0"/>
              <a:t> </a:t>
            </a:r>
            <a:r>
              <a:rPr lang="el-GR" sz="2800" dirty="0"/>
              <a:t>Μπορεί ακόμη να: </a:t>
            </a:r>
            <a:endParaRPr lang="el-GR" sz="2800" dirty="0" smtClean="0"/>
          </a:p>
          <a:p>
            <a:pPr lvl="1">
              <a:lnSpc>
                <a:spcPct val="120000"/>
              </a:lnSpc>
            </a:pPr>
            <a:r>
              <a:rPr lang="el-GR" dirty="0" smtClean="0"/>
              <a:t>νιώθουν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άγχος και ανασφάλεια </a:t>
            </a:r>
            <a:endParaRPr lang="el-GR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20000"/>
              </a:lnSpc>
            </a:pPr>
            <a:r>
              <a:rPr lang="el-GR" dirty="0" smtClean="0"/>
              <a:t>νιώθουν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θλίψη, αδυναμία και αποτυχία </a:t>
            </a:r>
            <a:endParaRPr lang="el-GR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20000"/>
              </a:lnSpc>
            </a:pPr>
            <a:r>
              <a:rPr lang="el-GR" dirty="0" smtClean="0"/>
              <a:t>θεωρούν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αρνητικό το κλίμα στο σχολείο </a:t>
            </a:r>
            <a:endParaRPr lang="el-GR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20000"/>
              </a:lnSpc>
            </a:pP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μην τα πηγαίνουν καλά στο σχολείο </a:t>
            </a:r>
          </a:p>
          <a:p>
            <a:endParaRPr lang="el-GR" dirty="0"/>
          </a:p>
        </p:txBody>
      </p:sp>
      <p:pic>
        <p:nvPicPr>
          <p:cNvPr id="4" name="rg_hi" descr="http://t2.gstatic.com/images?q=tbn:ANd9GcS0mw4o1q1nGGfUcyTA5YkR7AdyeoygxLKyvFeIS4Ro6BMQFiDnTQ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789040"/>
            <a:ext cx="381642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Πώς  μπορούν τα παιδιά-παρατηρητές να σταματήσουν τον εκφοβισμό στο σχολείο τους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/>
          </a:bodyPr>
          <a:lstStyle/>
          <a:p>
            <a:r>
              <a:rPr lang="el-GR" sz="2400" dirty="0"/>
              <a:t>Κι όμως </a:t>
            </a:r>
            <a:r>
              <a:rPr lang="el-GR" sz="2400" b="1" dirty="0"/>
              <a:t>οι </a:t>
            </a:r>
            <a:r>
              <a:rPr lang="el-GR" sz="2400" b="1" dirty="0" smtClean="0"/>
              <a:t>δράστες</a:t>
            </a:r>
          </a:p>
          <a:p>
            <a:pPr lvl="1"/>
            <a:r>
              <a:rPr lang="el-GR" sz="2400" b="1" dirty="0" smtClean="0"/>
              <a:t>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ενδιαφέρονται περισσότερο </a:t>
            </a:r>
            <a:r>
              <a:rPr lang="el-GR" sz="2400" dirty="0"/>
              <a:t>για τη </a:t>
            </a:r>
            <a:r>
              <a:rPr lang="el-GR" sz="2400" b="1" dirty="0"/>
              <a:t>γνώμη των συμμαθητών και συμμαθητριών </a:t>
            </a:r>
            <a:r>
              <a:rPr lang="el-GR" sz="2400" dirty="0"/>
              <a:t>τους </a:t>
            </a:r>
            <a:endParaRPr lang="el-GR" sz="2400" dirty="0" smtClean="0"/>
          </a:p>
          <a:p>
            <a:pPr lvl="1"/>
            <a:r>
              <a:rPr lang="el-GR" sz="2400" dirty="0" smtClean="0"/>
              <a:t>παρά </a:t>
            </a:r>
            <a:r>
              <a:rPr lang="el-GR" sz="2400" dirty="0"/>
              <a:t>για τη γνώμη των δασκάλων και των γονιών τους</a:t>
            </a:r>
            <a:r>
              <a:rPr lang="el-GR" sz="2400" dirty="0" smtClean="0"/>
              <a:t>.</a:t>
            </a:r>
          </a:p>
          <a:p>
            <a:endParaRPr lang="el-GR" sz="1000" dirty="0"/>
          </a:p>
          <a:p>
            <a:pPr>
              <a:lnSpc>
                <a:spcPct val="120000"/>
              </a:lnSpc>
            </a:pP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 οι παρατηρητές πάρουν το μέρος των </a:t>
            </a:r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θυμάτων</a:t>
            </a:r>
          </a:p>
          <a:p>
            <a:pPr lvl="2">
              <a:lnSpc>
                <a:spcPct val="120000"/>
              </a:lnSpc>
            </a:pP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υποστηρίζοντάς</a:t>
            </a:r>
            <a:r>
              <a:rPr lang="el-GR" b="1" u="sng" dirty="0" smtClean="0"/>
              <a:t> </a:t>
            </a:r>
            <a:r>
              <a:rPr lang="el-GR" b="1" u="sng" dirty="0"/>
              <a:t>τα </a:t>
            </a:r>
            <a:endParaRPr lang="el-GR" b="1" u="sng" dirty="0" smtClean="0"/>
          </a:p>
          <a:p>
            <a:pPr lvl="2">
              <a:lnSpc>
                <a:spcPct val="120000"/>
              </a:lnSpc>
            </a:pPr>
            <a:r>
              <a:rPr lang="el-GR" b="1" u="sng" dirty="0" smtClean="0"/>
              <a:t>και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προστατεύοντάς</a:t>
            </a:r>
            <a:r>
              <a:rPr lang="el-GR" b="1" u="sng" dirty="0"/>
              <a:t> </a:t>
            </a:r>
            <a:r>
              <a:rPr lang="el-GR" b="1" u="sng" dirty="0" smtClean="0"/>
              <a:t>τα</a:t>
            </a:r>
          </a:p>
          <a:p>
            <a:pPr lvl="2">
              <a:lnSpc>
                <a:spcPct val="120000"/>
              </a:lnSpc>
            </a:pPr>
            <a:r>
              <a:rPr lang="el-GR" sz="36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ΤΟΤΕ ΜΠΟΡΟΥΝ ΝΑ ΣΤΑΜΑΤΗΣΟΥΝ ΤΟΝ ΕΚΦΟΒΙΣΜΟ! 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rved Up Arrow 11"/>
          <p:cNvSpPr/>
          <p:nvPr/>
        </p:nvSpPr>
        <p:spPr>
          <a:xfrm rot="15414827" flipV="1">
            <a:off x="523271" y="5401176"/>
            <a:ext cx="936104" cy="50265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8" name="Bent Arrow 7"/>
          <p:cNvSpPr/>
          <p:nvPr/>
        </p:nvSpPr>
        <p:spPr>
          <a:xfrm rot="10800000">
            <a:off x="7884368" y="3933056"/>
            <a:ext cx="792088" cy="223224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l-GR" b="1" u="sng" dirty="0"/>
              <a:t>Προσέγγιση</a:t>
            </a:r>
            <a:r>
              <a:rPr lang="en-US" b="1" u="sng" dirty="0"/>
              <a:t> </a:t>
            </a:r>
            <a:r>
              <a:rPr lang="el-GR" b="1" u="sng" dirty="0"/>
              <a:t>Εστιασμένη στη Λύση</a:t>
            </a:r>
            <a:br>
              <a:rPr lang="el-GR" b="1" u="sng" dirty="0"/>
            </a:br>
            <a:r>
              <a:rPr lang="en-US" b="1" u="sng" dirty="0"/>
              <a:t>“Solution Focus Approach”</a:t>
            </a:r>
            <a:endParaRPr lang="el-GR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76" y="1340768"/>
            <a:ext cx="8930119" cy="532859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l-GR" b="1" cap="all" dirty="0"/>
              <a:t>ΕΝΤΟΠΙΣΜΟΣ ΠΡΟΒΛΗΜΑΤΟΣ</a:t>
            </a:r>
          </a:p>
          <a:p>
            <a:pPr marL="0" indent="0" algn="ctr">
              <a:buNone/>
            </a:pPr>
            <a:endParaRPr lang="el-GR" dirty="0"/>
          </a:p>
          <a:p>
            <a:pPr marL="0" indent="0" algn="r">
              <a:buNone/>
            </a:pPr>
            <a:r>
              <a:rPr lang="el-GR" dirty="0"/>
              <a:t>               Διερεύνηση ψυχικών αναγκών  </a:t>
            </a:r>
          </a:p>
          <a:p>
            <a:pPr marL="0" indent="0" algn="r">
              <a:buNone/>
            </a:pPr>
            <a:r>
              <a:rPr lang="el-GR" dirty="0"/>
              <a:t>Επιδοσιακά αντικείμενα</a:t>
            </a:r>
          </a:p>
          <a:p>
            <a:pPr marL="0" indent="0" algn="r">
              <a:buNone/>
            </a:pPr>
            <a:r>
              <a:rPr lang="el-GR" dirty="0"/>
              <a:t>Κοινωνία της επίδοσης</a:t>
            </a:r>
          </a:p>
          <a:p>
            <a:pPr marL="0" indent="0" algn="ctr">
              <a:buNone/>
            </a:pPr>
            <a:endParaRPr lang="el-GR" dirty="0"/>
          </a:p>
          <a:p>
            <a:pPr marL="0" indent="0" algn="ctr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Νοηματοδότηση και σημασιοδότηση συμπεριφορών</a:t>
            </a:r>
            <a:endParaRPr lang="en-US" dirty="0"/>
          </a:p>
          <a:p>
            <a:pPr marL="0" indent="0" algn="ctr">
              <a:buNone/>
            </a:pPr>
            <a:endParaRPr lang="el-GR" sz="13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ΘΕΤΙΚΑ ΑΠΟΘΕΜΑΤΑ </a:t>
            </a:r>
          </a:p>
          <a:p>
            <a:pPr marL="0" indent="0">
              <a:buNone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l-G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(Αποθεματική Διαγνωστική Προσέγγιση)</a:t>
            </a:r>
          </a:p>
          <a:p>
            <a:pPr marL="0" indent="0">
              <a:buNone/>
            </a:pPr>
            <a:endParaRPr lang="el-GR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34C7-69EF-4705-8F75-77A9FF98459A}" type="slidenum">
              <a:rPr lang="el-GR" smtClean="0"/>
              <a:t>8</a:t>
            </a:fld>
            <a:endParaRPr lang="el-GR" dirty="0"/>
          </a:p>
        </p:txBody>
      </p:sp>
      <p:sp>
        <p:nvSpPr>
          <p:cNvPr id="5" name="Down Arrow 4"/>
          <p:cNvSpPr/>
          <p:nvPr/>
        </p:nvSpPr>
        <p:spPr>
          <a:xfrm>
            <a:off x="3131840" y="2279329"/>
            <a:ext cx="720080" cy="24482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Bent Arrow 6"/>
          <p:cNvSpPr/>
          <p:nvPr/>
        </p:nvSpPr>
        <p:spPr>
          <a:xfrm>
            <a:off x="3995936" y="2842857"/>
            <a:ext cx="1152128" cy="151216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755576" y="3933056"/>
            <a:ext cx="586522" cy="8640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106376" y="2793319"/>
            <a:ext cx="3233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Εισηγήσεις</a:t>
            </a:r>
          </a:p>
          <a:p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Τεχνικές Ενδυνάμωσης </a:t>
            </a:r>
          </a:p>
        </p:txBody>
      </p:sp>
    </p:spTree>
    <p:extLst>
      <p:ext uri="{BB962C8B-B14F-4D97-AF65-F5344CB8AC3E}">
        <p14:creationId xmlns:p14="http://schemas.microsoft.com/office/powerpoint/2010/main" val="124015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5" grpId="0" animBg="1"/>
      <p:bldP spid="7" grpId="0" animBg="1"/>
      <p:bldP spid="6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Πώς  μπορούν τα παιδιά-παρατηρητές να σταματήσουν τον εκφοβισμό στο σχολείο τους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036496" cy="544522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l-GR" sz="3400" b="1" dirty="0" smtClean="0"/>
              <a:t>Όταν βλέπουν να εκφοβίζουν κάποιο παιδί στο σχολείο τους: </a:t>
            </a:r>
          </a:p>
          <a:p>
            <a:pPr lvl="1">
              <a:lnSpc>
                <a:spcPct val="120000"/>
              </a:lnSpc>
            </a:pPr>
            <a:r>
              <a:rPr lang="el-GR" sz="3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 δεν είναι επικίνδυνο</a:t>
            </a:r>
            <a:r>
              <a:rPr lang="el-GR" sz="3400" dirty="0" smtClean="0"/>
              <a:t>, </a:t>
            </a:r>
            <a:r>
              <a:rPr lang="el-GR" sz="3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μιλήσει. </a:t>
            </a:r>
          </a:p>
          <a:p>
            <a:pPr lvl="1">
              <a:lnSpc>
                <a:spcPct val="120000"/>
              </a:lnSpc>
            </a:pPr>
            <a:r>
              <a:rPr lang="el-GR" sz="3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φωνάξει</a:t>
            </a:r>
            <a:r>
              <a:rPr lang="el-GR" sz="3400" dirty="0" smtClean="0"/>
              <a:t>, για παράδειγμα, στο δράστη </a:t>
            </a:r>
            <a:r>
              <a:rPr lang="el-GR" sz="3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«Σταμάτα!» </a:t>
            </a:r>
          </a:p>
          <a:p>
            <a:pPr lvl="1">
              <a:lnSpc>
                <a:spcPct val="120000"/>
              </a:lnSpc>
            </a:pPr>
            <a:r>
              <a:rPr lang="el-GR" sz="3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δείξει καθαρά την αντίθεσή του </a:t>
            </a:r>
          </a:p>
          <a:p>
            <a:pPr lvl="2">
              <a:lnSpc>
                <a:spcPct val="120000"/>
              </a:lnSpc>
            </a:pPr>
            <a:r>
              <a:rPr lang="el-GR" sz="3400" dirty="0" smtClean="0"/>
              <a:t>σε αυτό που κάνει ο δράστης. </a:t>
            </a:r>
          </a:p>
          <a:p>
            <a:pPr lvl="2">
              <a:lnSpc>
                <a:spcPct val="120000"/>
              </a:lnSpc>
            </a:pPr>
            <a:r>
              <a:rPr lang="el-GR" sz="3400" dirty="0"/>
              <a:t>ν</a:t>
            </a:r>
            <a:r>
              <a:rPr lang="el-GR" sz="3400" dirty="0" smtClean="0"/>
              <a:t>α μιλήσει μαζί του, δίνοντάς του να καταλάβει πως </a:t>
            </a:r>
            <a:r>
              <a:rPr lang="el-GR" sz="3400" b="1" dirty="0" smtClean="0"/>
              <a:t>αυτό που κάνει είναι λάθος. </a:t>
            </a:r>
          </a:p>
          <a:p>
            <a:pPr lvl="1">
              <a:lnSpc>
                <a:spcPct val="120000"/>
              </a:lnSpc>
            </a:pPr>
            <a:r>
              <a:rPr lang="el-GR" sz="3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μιλήσει στα άλλα παιδιά </a:t>
            </a:r>
          </a:p>
          <a:p>
            <a:pPr lvl="2">
              <a:lnSpc>
                <a:spcPct val="120000"/>
              </a:lnSpc>
            </a:pPr>
            <a:r>
              <a:rPr lang="el-GR" sz="3400" dirty="0" smtClean="0"/>
              <a:t>που βλέπουν τι συμβαίνει και υποστηρίζουν ή ενθαρρύνουν το δράστη</a:t>
            </a:r>
          </a:p>
          <a:p>
            <a:pPr lvl="1">
              <a:lnSpc>
                <a:spcPct val="120000"/>
              </a:lnSpc>
            </a:pPr>
            <a:r>
              <a:rPr lang="el-GR" sz="41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Είναι και αυτά υπεύθυνα για τον εκφοβισμό. 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Autofit/>
          </a:bodyPr>
          <a:lstStyle/>
          <a:p>
            <a:r>
              <a:rPr lang="el-GR" sz="3200" b="1" dirty="0" smtClean="0"/>
              <a:t>Πώς  μπορούν τα παιδιά-παρατηρητές να σταματήσουν τον εκφοβισμό στο σχολείο τους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6048672"/>
          </a:xfrm>
        </p:spPr>
        <p:txBody>
          <a:bodyPr>
            <a:normAutofit/>
          </a:bodyPr>
          <a:lstStyle/>
          <a:p>
            <a:pPr lvl="0"/>
            <a:r>
              <a:rPr lang="el-GR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μιλήσει σε κάποιον μεγάλο, δάσκαλο ή γονιό. </a:t>
            </a:r>
          </a:p>
          <a:p>
            <a:pPr lvl="0"/>
            <a:endParaRPr lang="el-GR" sz="28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el-GR" sz="2800" dirty="0" smtClean="0"/>
              <a:t>Τα </a:t>
            </a:r>
            <a:r>
              <a:rPr lang="el-GR" sz="2800" b="1" dirty="0" smtClean="0"/>
              <a:t>παιδιά που εκφοβίζονται δυσκολεύονται να μιλήσουν </a:t>
            </a:r>
          </a:p>
          <a:p>
            <a:pPr lvl="1">
              <a:lnSpc>
                <a:spcPct val="120000"/>
              </a:lnSpc>
            </a:pPr>
            <a:r>
              <a:rPr lang="el-GR" dirty="0" smtClean="0"/>
              <a:t>και καλό είναι </a:t>
            </a:r>
            <a:r>
              <a:rPr lang="el-GR" b="1" dirty="0" smtClean="0"/>
              <a:t>να το κάνει </a:t>
            </a:r>
            <a:r>
              <a:rPr lang="el-GR" b="1" dirty="0"/>
              <a:t>το </a:t>
            </a:r>
            <a:r>
              <a:rPr lang="el-GR" b="1" dirty="0" smtClean="0"/>
              <a:t>παιδί- παρατηρητής</a:t>
            </a:r>
          </a:p>
          <a:p>
            <a:pPr lvl="1">
              <a:lnSpc>
                <a:spcPct val="120000"/>
              </a:lnSpc>
            </a:pPr>
            <a:r>
              <a:rPr lang="el-GR" b="1" dirty="0" smtClean="0"/>
              <a:t> </a:t>
            </a:r>
            <a:r>
              <a:rPr lang="el-GR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αφήνοντας ένα σημείωμα ή λέγοντάς το προσωπικά</a:t>
            </a:r>
            <a:endParaRPr lang="el-GR" dirty="0"/>
          </a:p>
          <a:p>
            <a:pPr lvl="1">
              <a:lnSpc>
                <a:spcPct val="120000"/>
              </a:lnSpc>
            </a:pPr>
            <a:r>
              <a:rPr lang="el-GR" dirty="0" smtClean="0"/>
              <a:t> χωρίς όμως να φέρει σε δύσκολη θέση το θύμα.</a:t>
            </a:r>
          </a:p>
          <a:p>
            <a:pPr lvl="1">
              <a:lnSpc>
                <a:spcPct val="120000"/>
              </a:lnSpc>
            </a:pPr>
            <a:endParaRPr lang="el-GR" dirty="0" smtClean="0"/>
          </a:p>
          <a:p>
            <a:pPr lvl="0"/>
            <a:r>
              <a:rPr lang="el-GR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γίνει φίλος με το θύμα</a:t>
            </a:r>
            <a:r>
              <a:rPr lang="el-GR" sz="2800" b="1" dirty="0" smtClean="0"/>
              <a:t>. </a:t>
            </a:r>
          </a:p>
          <a:p>
            <a:pPr lvl="0"/>
            <a:endParaRPr lang="el-GR" b="1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l-GR" sz="3200" b="1" dirty="0"/>
              <a:t>Πώς  μπορούν τα παιδιά-παρατηρητές να σταματήσουν τον εκφοβισμό στο σχολείο τους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521317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l-GR" sz="35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παιδιά που έχουν φίλους </a:t>
            </a:r>
            <a:r>
              <a:rPr lang="el-GR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γίνονται εύκολα στόχος: </a:t>
            </a:r>
          </a:p>
          <a:p>
            <a:pPr lvl="1">
              <a:lnSpc>
                <a:spcPct val="120000"/>
              </a:lnSpc>
            </a:pPr>
            <a:r>
              <a:rPr lang="el-GR" dirty="0"/>
              <a:t>Να </a:t>
            </a:r>
            <a:r>
              <a:rPr lang="el-GR" b="1" dirty="0"/>
              <a:t>μιλήσει</a:t>
            </a:r>
            <a:r>
              <a:rPr lang="el-GR" dirty="0"/>
              <a:t> μαζί του </a:t>
            </a:r>
            <a:endParaRPr lang="el-GR" dirty="0" smtClean="0"/>
          </a:p>
          <a:p>
            <a:pPr lvl="1">
              <a:lnSpc>
                <a:spcPct val="120000"/>
              </a:lnSpc>
            </a:pPr>
            <a:endParaRPr lang="el-GR" dirty="0"/>
          </a:p>
          <a:p>
            <a:pPr lvl="1">
              <a:lnSpc>
                <a:spcPct val="120000"/>
              </a:lnSpc>
            </a:pPr>
            <a:r>
              <a:rPr lang="el-GR" dirty="0"/>
              <a:t>Να του πει του ότι </a:t>
            </a:r>
            <a:r>
              <a:rPr lang="el-GR" b="1" dirty="0"/>
              <a:t>καταλαβαίνει πώς νιώθει </a:t>
            </a:r>
            <a:r>
              <a:rPr lang="el-GR" dirty="0"/>
              <a:t>και ότι λυπάται γι’ αυτό που του συμβαίνει </a:t>
            </a:r>
            <a:endParaRPr lang="el-GR" dirty="0" smtClean="0"/>
          </a:p>
          <a:p>
            <a:pPr lvl="1">
              <a:lnSpc>
                <a:spcPct val="120000"/>
              </a:lnSpc>
            </a:pPr>
            <a:endParaRPr lang="el-GR" dirty="0"/>
          </a:p>
          <a:p>
            <a:pPr lvl="1">
              <a:lnSpc>
                <a:spcPct val="120000"/>
              </a:lnSpc>
            </a:pPr>
            <a:r>
              <a:rPr lang="el-GR" b="1" dirty="0"/>
              <a:t>Να τον καλέσει το στην παρέα του </a:t>
            </a:r>
            <a:r>
              <a:rPr lang="el-GR" dirty="0"/>
              <a:t>και στις δραστηριότητές </a:t>
            </a:r>
            <a:r>
              <a:rPr lang="el-GR" dirty="0" smtClean="0"/>
              <a:t>του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l-GR" dirty="0" smtClean="0"/>
              <a:t> </a:t>
            </a:r>
            <a:endParaRPr lang="el-GR" dirty="0"/>
          </a:p>
          <a:p>
            <a:pPr lvl="1">
              <a:lnSpc>
                <a:spcPct val="120000"/>
              </a:lnSpc>
            </a:pPr>
            <a:r>
              <a:rPr lang="el-GR" b="1" dirty="0"/>
              <a:t>Να παίξει μαζί του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535090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Autofit/>
          </a:bodyPr>
          <a:lstStyle/>
          <a:p>
            <a:r>
              <a:rPr lang="el-GR" sz="3200" b="1" dirty="0" smtClean="0"/>
              <a:t>Πώς  μπορούν τα παιδιά-παρατηρητές να σταματήσουν τον εκφοβισμό στο σχολείο τους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5589240"/>
          </a:xfrm>
        </p:spPr>
        <p:txBody>
          <a:bodyPr>
            <a:noAutofit/>
          </a:bodyPr>
          <a:lstStyle/>
          <a:p>
            <a:pPr lvl="0"/>
            <a:r>
              <a:rPr lang="el-GR" sz="2400" b="1" dirty="0" smtClean="0"/>
              <a:t>Το </a:t>
            </a:r>
            <a:r>
              <a:rPr lang="el-GR" sz="2400" b="1" dirty="0"/>
              <a:t>παιδί- </a:t>
            </a:r>
            <a:r>
              <a:rPr lang="el-GR" sz="2400" b="1" dirty="0" smtClean="0"/>
              <a:t>παρατηρητής: </a:t>
            </a:r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Βοηθώντας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παιδί που εκφοβίζεται, βοηθάς τον εαυτό </a:t>
            </a:r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του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endParaRPr lang="el-GR" sz="24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el-GR" sz="24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l-GR" sz="2400" b="1" u="sng" dirty="0" smtClean="0"/>
              <a:t>Είναι </a:t>
            </a:r>
            <a:r>
              <a:rPr lang="el-GR" sz="2400" b="1" u="sng" dirty="0"/>
              <a:t>πολύ σημαντικό να </a:t>
            </a:r>
            <a:r>
              <a:rPr lang="el-GR" sz="2400" b="1" u="sng" dirty="0" smtClean="0"/>
              <a:t>βοηθά </a:t>
            </a:r>
            <a:r>
              <a:rPr lang="el-GR" sz="2400" b="1" u="sng" dirty="0"/>
              <a:t>τους άλλους όποτε </a:t>
            </a:r>
            <a:r>
              <a:rPr lang="el-GR" sz="2400" b="1" u="sng" dirty="0" smtClean="0"/>
              <a:t>μπορεί! </a:t>
            </a:r>
          </a:p>
          <a:p>
            <a:pPr lvl="0"/>
            <a:endParaRPr lang="el-GR" sz="2400" b="1" u="sng" dirty="0" smtClean="0"/>
          </a:p>
          <a:p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«ΤΟ ΛΕΕΙ» </a:t>
            </a:r>
            <a:r>
              <a:rPr lang="el-GR" sz="2400" dirty="0" smtClean="0"/>
              <a:t>για </a:t>
            </a:r>
            <a:r>
              <a:rPr lang="el-GR" sz="2400" dirty="0"/>
              <a:t>να </a:t>
            </a:r>
            <a:r>
              <a:rPr lang="el-GR" sz="2400" b="1" dirty="0" smtClean="0"/>
              <a:t>σταματήσει </a:t>
            </a:r>
            <a:r>
              <a:rPr lang="el-GR" sz="2400" b="1" dirty="0"/>
              <a:t>τον </a:t>
            </a:r>
            <a:r>
              <a:rPr lang="el-GR" sz="2400" b="1" dirty="0" smtClean="0"/>
              <a:t>εκφοβισμό</a:t>
            </a:r>
          </a:p>
          <a:p>
            <a:pPr lvl="1"/>
            <a:r>
              <a:rPr lang="el-GR" sz="2400" b="1" dirty="0" smtClean="0"/>
              <a:t> </a:t>
            </a:r>
            <a:r>
              <a:rPr lang="el-GR" sz="2400" dirty="0"/>
              <a:t>και </a:t>
            </a:r>
            <a:r>
              <a:rPr lang="el-GR" sz="2400" b="1" dirty="0"/>
              <a:t>όχι για να </a:t>
            </a:r>
            <a:r>
              <a:rPr lang="el-GR" sz="2400" b="1" dirty="0" smtClean="0"/>
              <a:t>δημιουργήσει </a:t>
            </a:r>
            <a:r>
              <a:rPr lang="el-GR" sz="2400" b="1" dirty="0"/>
              <a:t>προβλήματα</a:t>
            </a:r>
            <a:r>
              <a:rPr lang="el-GR" sz="2400" dirty="0"/>
              <a:t> στο δράστη. </a:t>
            </a:r>
            <a:endParaRPr lang="el-GR" sz="2400" dirty="0" smtClean="0"/>
          </a:p>
          <a:p>
            <a:pPr lvl="1"/>
            <a:endParaRPr lang="el-GR" sz="2400" dirty="0" smtClean="0"/>
          </a:p>
          <a:p>
            <a:r>
              <a:rPr lang="el-GR" sz="2400" dirty="0" smtClean="0"/>
              <a:t>Και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 ο δράστης βρει τον μπελά </a:t>
            </a:r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του</a:t>
            </a:r>
            <a:endParaRPr lang="el-GR" sz="2400" dirty="0"/>
          </a:p>
          <a:p>
            <a:pPr lvl="1"/>
            <a:r>
              <a:rPr lang="el-GR" sz="2400" dirty="0" smtClean="0"/>
              <a:t>δεν </a:t>
            </a:r>
            <a:r>
              <a:rPr lang="el-GR" sz="2400" dirty="0"/>
              <a:t>θα φταίει το ότι το </a:t>
            </a:r>
            <a:r>
              <a:rPr lang="el-GR" sz="2400" dirty="0" smtClean="0"/>
              <a:t>είπε</a:t>
            </a:r>
          </a:p>
          <a:p>
            <a:pPr lvl="1"/>
            <a:r>
              <a:rPr lang="el-GR" sz="2400" dirty="0" smtClean="0"/>
              <a:t>αλλά </a:t>
            </a:r>
            <a:r>
              <a:rPr lang="el-GR" sz="2400" dirty="0"/>
              <a:t>το ότι </a:t>
            </a:r>
            <a:r>
              <a:rPr lang="el-GR" sz="2400" b="1" dirty="0"/>
              <a:t>εκείνος κάνει κάτι που δεν είναι ούτε σωστό</a:t>
            </a:r>
            <a:r>
              <a:rPr lang="el-GR" sz="2400" dirty="0"/>
              <a:t>, ούτε </a:t>
            </a:r>
            <a:r>
              <a:rPr lang="el-GR" sz="2400" dirty="0" smtClean="0"/>
              <a:t>δίκαιο.</a:t>
            </a:r>
          </a:p>
          <a:p>
            <a:endParaRPr lang="el-GR" sz="2000" dirty="0" smtClean="0"/>
          </a:p>
          <a:p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l_fi" descr="http://chapters.glsen.org/images/data/GLSENChapters_HOME_SLIDE/big/000/000/76-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31640" y="476672"/>
            <a:ext cx="6768752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7504" y="2130425"/>
            <a:ext cx="9145016" cy="1470025"/>
          </a:xfrm>
        </p:spPr>
        <p:txBody>
          <a:bodyPr/>
          <a:lstStyle/>
          <a:p>
            <a:r>
              <a:rPr lang="el-GR" b="1" dirty="0"/>
              <a:t>Τρόποι </a:t>
            </a:r>
            <a:r>
              <a:rPr lang="el-GR" b="1" dirty="0" smtClean="0"/>
              <a:t>Πρόληψης </a:t>
            </a:r>
            <a:r>
              <a:rPr lang="el-GR" b="1" dirty="0"/>
              <a:t>και </a:t>
            </a:r>
            <a:r>
              <a:rPr lang="el-GR" b="1" dirty="0" smtClean="0"/>
              <a:t>Αντιμετώπισης</a:t>
            </a:r>
            <a:endParaRPr lang="el-G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589386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850106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>Τρόποι </a:t>
            </a:r>
            <a:r>
              <a:rPr lang="el-GR" b="1" dirty="0"/>
              <a:t>πρόληψης και αντιμετώπισης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9036496" cy="583264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l-G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Στα πλαίσια της πρόληψης</a:t>
            </a:r>
            <a:r>
              <a:rPr lang="el-GR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20000"/>
              </a:lnSpc>
            </a:pPr>
            <a:r>
              <a:rPr lang="el-GR" sz="2400" dirty="0" smtClean="0"/>
              <a:t>έχουν </a:t>
            </a:r>
            <a:r>
              <a:rPr lang="el-GR" sz="2400" dirty="0"/>
              <a:t>εφαρμοστεί κάποια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προγράμματα κατά του εκφοβισμού και της ενδοσχολικής βίας</a:t>
            </a:r>
            <a:r>
              <a:rPr lang="el-GR" sz="2400" dirty="0"/>
              <a:t> </a:t>
            </a:r>
            <a:r>
              <a:rPr lang="el-GR" sz="2400" dirty="0" smtClean="0"/>
              <a:t>π.χ. </a:t>
            </a:r>
          </a:p>
          <a:p>
            <a:pPr>
              <a:lnSpc>
                <a:spcPct val="120000"/>
              </a:lnSpc>
            </a:pPr>
            <a:endParaRPr lang="el-GR" sz="1000" dirty="0" smtClean="0"/>
          </a:p>
          <a:p>
            <a:pPr lvl="1">
              <a:lnSpc>
                <a:spcPct val="120000"/>
              </a:lnSpc>
            </a:pPr>
            <a:r>
              <a:rPr lang="el-GR" sz="2400" b="1" dirty="0" smtClean="0"/>
              <a:t>Νορβηγικό</a:t>
            </a:r>
            <a:r>
              <a:rPr lang="el-GR" sz="2400" dirty="0" smtClean="0"/>
              <a:t> </a:t>
            </a:r>
            <a:r>
              <a:rPr lang="el-GR" sz="2400" dirty="0"/>
              <a:t>μοντέλο </a:t>
            </a:r>
            <a:r>
              <a:rPr lang="el-GR" sz="2400" dirty="0" err="1"/>
              <a:t>Dan</a:t>
            </a:r>
            <a:r>
              <a:rPr lang="el-GR" sz="2400" dirty="0"/>
              <a:t> </a:t>
            </a:r>
            <a:r>
              <a:rPr lang="el-GR" sz="2400" dirty="0" smtClean="0"/>
              <a:t>Olweus</a:t>
            </a:r>
          </a:p>
          <a:p>
            <a:pPr lvl="1">
              <a:lnSpc>
                <a:spcPct val="120000"/>
              </a:lnSpc>
            </a:pPr>
            <a:r>
              <a:rPr lang="el-GR" sz="2400" b="1" dirty="0" smtClean="0"/>
              <a:t>Φινλανδικό</a:t>
            </a:r>
            <a:r>
              <a:rPr lang="el-GR" sz="2400" dirty="0" smtClean="0"/>
              <a:t> </a:t>
            </a:r>
            <a:r>
              <a:rPr lang="el-GR" sz="2400" dirty="0"/>
              <a:t>μοντέλο </a:t>
            </a:r>
            <a:r>
              <a:rPr lang="el-GR" sz="2400" dirty="0" smtClean="0"/>
              <a:t>KIVAKOULOU</a:t>
            </a:r>
          </a:p>
          <a:p>
            <a:pPr lvl="1">
              <a:lnSpc>
                <a:spcPct val="120000"/>
              </a:lnSpc>
            </a:pPr>
            <a:r>
              <a:rPr lang="el-GR" sz="2400" dirty="0" smtClean="0"/>
              <a:t>στην </a:t>
            </a:r>
            <a:r>
              <a:rPr lang="el-GR" sz="2400" b="1" dirty="0"/>
              <a:t>Ελλάδα </a:t>
            </a:r>
            <a:r>
              <a:rPr lang="el-GR" sz="2400" dirty="0"/>
              <a:t>το πρόγραμμα της  Ε.Ψ.Υ.Π.Ε. «</a:t>
            </a:r>
            <a:r>
              <a:rPr lang="el-GR" sz="2400" dirty="0" err="1"/>
              <a:t>Stop</a:t>
            </a:r>
            <a:r>
              <a:rPr lang="el-GR" sz="2400" dirty="0"/>
              <a:t> στην </a:t>
            </a:r>
            <a:r>
              <a:rPr lang="el-GR" sz="2400" dirty="0" err="1"/>
              <a:t>ενδοσχολική</a:t>
            </a:r>
            <a:r>
              <a:rPr lang="el-GR" sz="2400" dirty="0"/>
              <a:t> </a:t>
            </a:r>
            <a:r>
              <a:rPr lang="el-GR" sz="2400" dirty="0" smtClean="0"/>
              <a:t>βία» κ.α.</a:t>
            </a:r>
          </a:p>
          <a:p>
            <a:pPr>
              <a:lnSpc>
                <a:spcPct val="120000"/>
              </a:lnSpc>
            </a:pPr>
            <a:endParaRPr lang="el-GR" sz="1000" b="1" dirty="0" smtClean="0"/>
          </a:p>
          <a:p>
            <a:pPr>
              <a:lnSpc>
                <a:spcPct val="120000"/>
              </a:lnSpc>
            </a:pPr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αποτελεσματικότητα </a:t>
            </a:r>
            <a:r>
              <a:rPr lang="el-GR" sz="2400" b="1" dirty="0"/>
              <a:t>των προγραμμάτων </a:t>
            </a:r>
            <a:endParaRPr lang="el-GR" sz="2400" b="1" dirty="0" smtClean="0"/>
          </a:p>
          <a:p>
            <a:pPr lvl="1">
              <a:lnSpc>
                <a:spcPct val="120000"/>
              </a:lnSpc>
            </a:pPr>
            <a:r>
              <a:rPr lang="el-GR" sz="2400" dirty="0" smtClean="0"/>
              <a:t>οφείλεται </a:t>
            </a:r>
            <a:r>
              <a:rPr lang="el-GR" sz="2400" dirty="0"/>
              <a:t>κυρίως στην υιοθέτηση </a:t>
            </a:r>
            <a:r>
              <a:rPr lang="el-GR" sz="2400" b="1" dirty="0"/>
              <a:t>της </a:t>
            </a:r>
            <a:endParaRPr lang="el-GR" sz="2400" b="1" dirty="0" smtClean="0"/>
          </a:p>
          <a:p>
            <a:pPr lvl="1">
              <a:lnSpc>
                <a:spcPct val="120000"/>
              </a:lnSpc>
            </a:pPr>
            <a:r>
              <a:rPr lang="el-GR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Κοινωνικής-Οικολογικής προσέγγισης</a:t>
            </a:r>
            <a:r>
              <a:rPr lang="el-GR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013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Τρόποι πρόληψης και αντιμετώπισης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583264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l-GR" sz="4400" dirty="0"/>
              <a:t> </a:t>
            </a:r>
            <a:r>
              <a:rPr lang="el-GR" sz="6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Κοινωνική-Οικολογική προσέγγιση</a:t>
            </a:r>
          </a:p>
          <a:p>
            <a:pPr>
              <a:lnSpc>
                <a:spcPct val="120000"/>
              </a:lnSpc>
            </a:pPr>
            <a:endParaRPr lang="el-GR" sz="1600" dirty="0" smtClean="0"/>
          </a:p>
          <a:p>
            <a:pPr>
              <a:lnSpc>
                <a:spcPct val="120000"/>
              </a:lnSpc>
            </a:pPr>
            <a:r>
              <a:rPr lang="el-GR" sz="4400" dirty="0" smtClean="0"/>
              <a:t>Μια </a:t>
            </a:r>
            <a:r>
              <a:rPr lang="el-GR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ολιστική προσέγγιση</a:t>
            </a:r>
          </a:p>
          <a:p>
            <a:pPr lvl="1">
              <a:lnSpc>
                <a:spcPct val="120000"/>
              </a:lnSpc>
            </a:pPr>
            <a:r>
              <a:rPr lang="el-GR" sz="4000" dirty="0" smtClean="0"/>
              <a:t> </a:t>
            </a:r>
            <a:r>
              <a:rPr lang="el-GR" sz="4000" dirty="0"/>
              <a:t>που στοχεύει στην </a:t>
            </a:r>
            <a:r>
              <a:rPr lang="el-GR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αλλαγή του κλίματος του </a:t>
            </a:r>
            <a:r>
              <a:rPr lang="el-GR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σχολείου</a:t>
            </a:r>
            <a:endParaRPr lang="el-GR" sz="4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20000"/>
              </a:lnSpc>
            </a:pPr>
            <a:r>
              <a:rPr lang="el-GR" sz="4000" dirty="0" smtClean="0"/>
              <a:t>ώστε </a:t>
            </a:r>
            <a:r>
              <a:rPr lang="el-GR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μην αναπαράγει τη βία. </a:t>
            </a:r>
          </a:p>
          <a:p>
            <a:pPr>
              <a:lnSpc>
                <a:spcPct val="120000"/>
              </a:lnSpc>
            </a:pPr>
            <a:endParaRPr lang="el-GR" sz="1600" b="1" dirty="0"/>
          </a:p>
          <a:p>
            <a:pPr>
              <a:lnSpc>
                <a:spcPct val="120000"/>
              </a:lnSpc>
            </a:pPr>
            <a:r>
              <a:rPr lang="el-GR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</a:t>
            </a:r>
            <a:r>
              <a:rPr lang="el-GR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παρεμβάσεις αφορούν όλους: </a:t>
            </a:r>
          </a:p>
          <a:p>
            <a:pPr lvl="1">
              <a:lnSpc>
                <a:spcPct val="120000"/>
              </a:lnSpc>
            </a:pPr>
            <a:r>
              <a:rPr lang="el-GR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σχολείο, </a:t>
            </a:r>
            <a:r>
              <a:rPr lang="el-GR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την </a:t>
            </a:r>
            <a:r>
              <a:rPr lang="el-GR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τάξη, </a:t>
            </a:r>
          </a:p>
          <a:p>
            <a:pPr lvl="1">
              <a:lnSpc>
                <a:spcPct val="120000"/>
              </a:lnSpc>
            </a:pPr>
            <a:r>
              <a:rPr lang="el-GR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τον εκπαιδευτικό, τους μαθητές, </a:t>
            </a:r>
          </a:p>
          <a:p>
            <a:pPr lvl="1">
              <a:lnSpc>
                <a:spcPct val="120000"/>
              </a:lnSpc>
            </a:pPr>
            <a:r>
              <a:rPr lang="el-GR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τους </a:t>
            </a:r>
            <a:r>
              <a:rPr lang="el-GR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γονείς</a:t>
            </a:r>
          </a:p>
          <a:p>
            <a:pPr lvl="1">
              <a:lnSpc>
                <a:spcPct val="120000"/>
              </a:lnSpc>
            </a:pPr>
            <a:r>
              <a:rPr lang="el-GR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</a:t>
            </a:r>
            <a:r>
              <a:rPr lang="el-GR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ολόκληρη την τοπική κοινωνία.</a:t>
            </a:r>
            <a:endParaRPr lang="el-GR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196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el-G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Αντιμετώπιση του σχολικού εκφοβισμού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468544" cy="514116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l-GR" dirty="0"/>
              <a:t>Θ</a:t>
            </a:r>
            <a:r>
              <a:rPr lang="el-GR" b="1" dirty="0" smtClean="0"/>
              <a:t>α </a:t>
            </a:r>
            <a:r>
              <a:rPr lang="el-GR" b="1" dirty="0"/>
              <a:t>πρέπει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όλοι να 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ΣΥΝΕΡΓΑΣΤΟΥΝ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σε ένα πλαίσιο παράλληλων δράσεων</a:t>
            </a:r>
            <a:r>
              <a:rPr lang="el-GR" b="1" dirty="0"/>
              <a:t>, </a:t>
            </a:r>
            <a:r>
              <a:rPr lang="el-GR" dirty="0" smtClean="0"/>
              <a:t>διότι </a:t>
            </a:r>
            <a:endParaRPr lang="el-GR" dirty="0"/>
          </a:p>
          <a:p>
            <a:pPr>
              <a:lnSpc>
                <a:spcPct val="120000"/>
              </a:lnSpc>
            </a:pPr>
            <a:endParaRPr lang="el-GR" dirty="0"/>
          </a:p>
          <a:p>
            <a:pPr>
              <a:lnSpc>
                <a:spcPct val="120000"/>
              </a:lnSpc>
            </a:pPr>
            <a:r>
              <a:rPr lang="el-GR" sz="2800" dirty="0"/>
              <a:t>η </a:t>
            </a:r>
            <a:r>
              <a:rPr lang="el-GR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αιτιολογία</a:t>
            </a:r>
            <a:r>
              <a:rPr lang="el-GR" sz="2800" dirty="0"/>
              <a:t> του εκφοβισμού είναι </a:t>
            </a:r>
            <a:r>
              <a:rPr lang="el-GR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ΠΟΛΥΠΑΡΑΓΟΝΤΙΚΗ </a:t>
            </a:r>
          </a:p>
          <a:p>
            <a:pPr>
              <a:lnSpc>
                <a:spcPct val="120000"/>
              </a:lnSpc>
            </a:pPr>
            <a:endParaRPr lang="el-GR" sz="2800" b="1" dirty="0"/>
          </a:p>
          <a:p>
            <a:pPr>
              <a:lnSpc>
                <a:spcPct val="120000"/>
              </a:lnSpc>
            </a:pPr>
            <a:r>
              <a:rPr lang="el-GR" sz="2800" dirty="0"/>
              <a:t>και η </a:t>
            </a:r>
            <a:r>
              <a:rPr lang="el-GR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αντιμετώπισή</a:t>
            </a:r>
            <a:r>
              <a:rPr lang="el-GR" sz="2800" dirty="0"/>
              <a:t> του θα πρέπει να είναι </a:t>
            </a:r>
            <a:r>
              <a:rPr lang="el-GR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ΠΟΛΥΕΠΙΠΕΔΗ.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396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l-GR" sz="8000" b="1" dirty="0"/>
              <a:t>Άμεσες </a:t>
            </a:r>
            <a:r>
              <a:rPr lang="el-GR" sz="8000" b="1" dirty="0" smtClean="0"/>
              <a:t>Δράσεις</a:t>
            </a:r>
            <a:r>
              <a:rPr lang="el-GR" sz="8000" dirty="0"/>
              <a:t/>
            </a:r>
            <a:br>
              <a:rPr lang="el-GR" sz="8000" dirty="0"/>
            </a:br>
            <a:endParaRPr lang="el-GR" sz="8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036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79512" y="2130425"/>
            <a:ext cx="9145016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l-GR" dirty="0"/>
              <a:t/>
            </a:r>
            <a:br>
              <a:rPr lang="el-GR" dirty="0"/>
            </a:br>
            <a:r>
              <a:rPr lang="el-GR" dirty="0"/>
              <a:t>Οι </a:t>
            </a:r>
            <a:r>
              <a:rPr lang="el-GR" dirty="0" smtClean="0"/>
              <a:t>«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αντιδράσεις»</a:t>
            </a:r>
            <a:r>
              <a:rPr lang="el-GR" dirty="0" smtClean="0"/>
              <a:t> </a:t>
            </a:r>
            <a:r>
              <a:rPr lang="el-GR" dirty="0"/>
              <a:t>των παιδιών </a:t>
            </a:r>
            <a:br>
              <a:rPr lang="el-GR" dirty="0"/>
            </a:br>
            <a:r>
              <a:rPr lang="el-GR" dirty="0"/>
              <a:t>είναι </a:t>
            </a:r>
            <a:r>
              <a:rPr lang="el-GR" dirty="0" smtClean="0"/>
              <a:t>«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συμπτωματικές»</a:t>
            </a:r>
            <a:r>
              <a:rPr lang="el-GR" dirty="0" smtClean="0"/>
              <a:t>, 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 λειτουργούν σαν </a:t>
            </a:r>
            <a:r>
              <a:rPr lang="el-GR" dirty="0" smtClean="0"/>
              <a:t>«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πυξίδα»</a:t>
            </a:r>
            <a:r>
              <a:rPr lang="el-GR" dirty="0" smtClean="0"/>
              <a:t>, 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είναι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παραπλανητικές 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και δεν έχουν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καμία σχέση με την 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«αιτία»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34C7-69EF-4705-8F75-77A9FF98459A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263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9512" y="1052737"/>
            <a:ext cx="8856984" cy="254771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l-GR" sz="6000" b="1" dirty="0" smtClean="0"/>
              <a:t>Δράσεις</a:t>
            </a:r>
            <a:br>
              <a:rPr lang="el-GR" sz="6000" b="1" dirty="0" smtClean="0"/>
            </a:br>
            <a:r>
              <a:rPr lang="el-GR" sz="6000" b="1" dirty="0" smtClean="0"/>
              <a:t> Παιδιά και Γονείς</a:t>
            </a:r>
            <a:endParaRPr lang="el-GR" sz="6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0543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706090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Δράσεις: </a:t>
            </a:r>
            <a:r>
              <a:rPr lang="el-GR" b="1" dirty="0"/>
              <a:t>παιδιά και </a:t>
            </a:r>
            <a:r>
              <a:rPr lang="el-GR" b="1" dirty="0" smtClean="0"/>
              <a:t>γονείς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56612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l-G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Κάποια από τα προγράμματα αυτά βοηθούν </a:t>
            </a:r>
          </a:p>
          <a:p>
            <a:pPr lvl="1">
              <a:lnSpc>
                <a:spcPct val="150000"/>
              </a:lnSpc>
            </a:pPr>
            <a:r>
              <a:rPr lang="el-GR" dirty="0"/>
              <a:t>να μάθουμε να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σεβόμαστε τους άλλους</a:t>
            </a:r>
          </a:p>
          <a:p>
            <a:pPr lvl="1">
              <a:lnSpc>
                <a:spcPct val="150000"/>
              </a:lnSpc>
            </a:pPr>
            <a:r>
              <a:rPr lang="el-GR" dirty="0"/>
              <a:t>να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ελέγχουμε καλύτερα τα συναισθήματά μας</a:t>
            </a:r>
          </a:p>
          <a:p>
            <a:pPr lvl="1">
              <a:lnSpc>
                <a:spcPct val="150000"/>
              </a:lnSpc>
            </a:pPr>
            <a:r>
              <a:rPr lang="el-GR" dirty="0"/>
              <a:t>να αποκτήσουμε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εμπιστοσύνη στον εαυτό μας </a:t>
            </a:r>
            <a:endParaRPr lang="el-GR" dirty="0"/>
          </a:p>
          <a:p>
            <a:pPr lvl="1">
              <a:lnSpc>
                <a:spcPct val="150000"/>
              </a:lnSpc>
            </a:pPr>
            <a:r>
              <a:rPr lang="el-GR" dirty="0"/>
              <a:t>να μάθουμε να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μπαίνουμε στη θέση του άλλου</a:t>
            </a:r>
          </a:p>
          <a:p>
            <a:pPr lvl="1">
              <a:lnSpc>
                <a:spcPct val="150000"/>
              </a:lnSpc>
            </a:pPr>
            <a:r>
              <a:rPr lang="el-GR" dirty="0"/>
              <a:t>να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δεχόμαστε τη διαφορετικότητα</a:t>
            </a:r>
          </a:p>
          <a:p>
            <a:pPr lvl="1">
              <a:lnSpc>
                <a:spcPct val="150000"/>
              </a:lnSpc>
            </a:pPr>
            <a:r>
              <a:rPr lang="el-GR" dirty="0"/>
              <a:t>να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συνεργαζόμαστε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9262979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9512" y="1124745"/>
            <a:ext cx="8856984" cy="247570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l-GR" sz="6000" b="1" dirty="0" smtClean="0"/>
              <a:t>Δράσεις </a:t>
            </a:r>
            <a:r>
              <a:rPr lang="el-GR" sz="4800" b="1" dirty="0" smtClean="0"/>
              <a:t/>
            </a:r>
            <a:br>
              <a:rPr lang="el-GR" sz="4800" b="1" dirty="0" smtClean="0"/>
            </a:br>
            <a:r>
              <a:rPr lang="el-GR" sz="4800" b="1" dirty="0" smtClean="0"/>
              <a:t> </a:t>
            </a:r>
            <a:r>
              <a:rPr lang="el-GR" sz="4800" b="1" dirty="0"/>
              <a:t>Γονείς παιδιού που εκφοβίζεται</a:t>
            </a:r>
            <a:endParaRPr lang="el-GR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074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Δράσεις: Γονείς </a:t>
            </a:r>
            <a:r>
              <a:rPr lang="el-GR" sz="3200" b="1" dirty="0"/>
              <a:t>παιδιού που </a:t>
            </a:r>
            <a:r>
              <a:rPr lang="el-GR" sz="3200" b="1" dirty="0" smtClean="0"/>
              <a:t>εκφοβίζεται</a:t>
            </a:r>
            <a:r>
              <a:rPr lang="el-GR" sz="3200" dirty="0"/>
              <a:t/>
            </a:r>
            <a:br>
              <a:rPr lang="el-GR" sz="3200" dirty="0"/>
            </a:b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5733256"/>
          </a:xfrm>
        </p:spPr>
        <p:txBody>
          <a:bodyPr>
            <a:normAutofit fontScale="55000" lnSpcReduction="20000"/>
          </a:bodyPr>
          <a:lstStyle/>
          <a:p>
            <a:pPr lvl="0">
              <a:lnSpc>
                <a:spcPct val="120000"/>
              </a:lnSpc>
            </a:pPr>
            <a:r>
              <a:rPr lang="el-GR" sz="4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συνεργαστούν </a:t>
            </a:r>
            <a:r>
              <a:rPr lang="el-GR" sz="4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στενά με το σχολείο </a:t>
            </a:r>
            <a:endParaRPr lang="el-GR" sz="42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20000"/>
              </a:lnSpc>
            </a:pPr>
            <a:r>
              <a:rPr lang="el-GR" sz="3800" dirty="0" smtClean="0"/>
              <a:t>για </a:t>
            </a:r>
            <a:r>
              <a:rPr lang="el-GR" sz="3800" dirty="0"/>
              <a:t>να </a:t>
            </a:r>
            <a:r>
              <a:rPr lang="el-GR" sz="3800" dirty="0" smtClean="0"/>
              <a:t>πληροφορηθούν </a:t>
            </a:r>
            <a:r>
              <a:rPr lang="el-GR" sz="3800" dirty="0"/>
              <a:t>για την </a:t>
            </a:r>
            <a:r>
              <a:rPr lang="el-GR" sz="3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έκταση και τη σοβαρότητα </a:t>
            </a:r>
            <a:r>
              <a:rPr lang="el-GR" sz="3800" dirty="0"/>
              <a:t>του </a:t>
            </a:r>
            <a:r>
              <a:rPr lang="el-GR" sz="3800" dirty="0" smtClean="0"/>
              <a:t>περιστατικού</a:t>
            </a:r>
          </a:p>
          <a:p>
            <a:pPr lvl="1">
              <a:lnSpc>
                <a:spcPct val="120000"/>
              </a:lnSpc>
            </a:pPr>
            <a:r>
              <a:rPr lang="el-GR" sz="3800" dirty="0" smtClean="0"/>
              <a:t>τους </a:t>
            </a:r>
            <a:r>
              <a:rPr lang="el-GR" sz="3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τρόπους αντιμετώπισής </a:t>
            </a:r>
            <a:r>
              <a:rPr lang="el-GR" sz="3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του</a:t>
            </a:r>
          </a:p>
          <a:p>
            <a:pPr lvl="0">
              <a:lnSpc>
                <a:spcPct val="120000"/>
              </a:lnSpc>
            </a:pPr>
            <a:endParaRPr lang="el-GR" sz="1600" dirty="0"/>
          </a:p>
          <a:p>
            <a:pPr lvl="0">
              <a:lnSpc>
                <a:spcPct val="120000"/>
              </a:lnSpc>
            </a:pPr>
            <a:r>
              <a:rPr lang="el-GR" sz="4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παρέχουν </a:t>
            </a:r>
            <a:r>
              <a:rPr lang="el-GR" sz="4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 παιδί </a:t>
            </a:r>
            <a:r>
              <a:rPr lang="el-GR" sz="4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τους</a:t>
            </a:r>
          </a:p>
          <a:p>
            <a:pPr lvl="1">
              <a:lnSpc>
                <a:spcPct val="120000"/>
              </a:lnSpc>
            </a:pPr>
            <a:r>
              <a:rPr lang="el-GR" sz="3800" dirty="0" smtClean="0"/>
              <a:t> </a:t>
            </a:r>
            <a:r>
              <a:rPr lang="el-GR" sz="3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υποστήριξη και </a:t>
            </a:r>
            <a:r>
              <a:rPr lang="el-GR" sz="3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ασφάλεια</a:t>
            </a:r>
            <a:endParaRPr lang="el-GR" sz="3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20000"/>
              </a:lnSpc>
            </a:pPr>
            <a:r>
              <a:rPr lang="el-GR" sz="3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χωρίς να το </a:t>
            </a:r>
            <a:r>
              <a:rPr lang="el-GR" sz="3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κατακρίνουν</a:t>
            </a:r>
          </a:p>
          <a:p>
            <a:pPr lvl="0">
              <a:lnSpc>
                <a:spcPct val="120000"/>
              </a:lnSpc>
            </a:pPr>
            <a:endParaRPr lang="el-GR" sz="1800" dirty="0"/>
          </a:p>
          <a:p>
            <a:pPr lvl="0">
              <a:lnSpc>
                <a:spcPct val="120000"/>
              </a:lnSpc>
            </a:pPr>
            <a:r>
              <a:rPr lang="el-GR" sz="4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ακούσουν </a:t>
            </a:r>
            <a:r>
              <a:rPr lang="el-GR" sz="4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προσεκτικά </a:t>
            </a:r>
            <a:r>
              <a:rPr lang="el-GR" sz="3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</a:t>
            </a:r>
            <a:r>
              <a:rPr lang="el-GR" sz="3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έχει </a:t>
            </a:r>
            <a:r>
              <a:rPr lang="el-GR" sz="3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</a:t>
            </a:r>
            <a:r>
              <a:rPr lang="el-GR" sz="3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πει το παιδί </a:t>
            </a:r>
            <a:r>
              <a:rPr lang="el-GR" sz="3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τους </a:t>
            </a:r>
          </a:p>
          <a:p>
            <a:pPr lvl="1">
              <a:lnSpc>
                <a:spcPct val="120000"/>
              </a:lnSpc>
            </a:pPr>
            <a:r>
              <a:rPr lang="el-GR" sz="3600" dirty="0" smtClean="0"/>
              <a:t>για </a:t>
            </a:r>
            <a:r>
              <a:rPr lang="el-GR" sz="3600" dirty="0"/>
              <a:t>τα </a:t>
            </a:r>
            <a:r>
              <a:rPr lang="el-GR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συναισθήματά του </a:t>
            </a:r>
            <a:endParaRPr lang="el-GR" sz="3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20000"/>
              </a:lnSpc>
            </a:pPr>
            <a:r>
              <a:rPr lang="el-G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</a:t>
            </a:r>
            <a:r>
              <a:rPr lang="el-GR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 τις ανάγκες </a:t>
            </a:r>
            <a:r>
              <a:rPr lang="el-G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του</a:t>
            </a:r>
          </a:p>
          <a:p>
            <a:pPr lvl="0">
              <a:lnSpc>
                <a:spcPct val="120000"/>
              </a:lnSpc>
            </a:pPr>
            <a:endParaRPr lang="el-GR" sz="1800" dirty="0"/>
          </a:p>
          <a:p>
            <a:pPr lvl="0">
              <a:lnSpc>
                <a:spcPct val="120000"/>
              </a:lnSpc>
            </a:pPr>
            <a:r>
              <a:rPr lang="el-GR" sz="4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παρακολουθούν </a:t>
            </a:r>
            <a:r>
              <a:rPr lang="el-GR" sz="4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την εξέλιξη της κατάστασης </a:t>
            </a:r>
            <a:endParaRPr lang="el-GR" sz="42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20000"/>
              </a:lnSpc>
            </a:pPr>
            <a:r>
              <a:rPr lang="el-GR" sz="3800" dirty="0" smtClean="0"/>
              <a:t>αλλά </a:t>
            </a:r>
            <a:r>
              <a:rPr lang="el-GR" sz="3800" dirty="0"/>
              <a:t>και την </a:t>
            </a:r>
            <a:r>
              <a:rPr lang="el-GR" sz="3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υγεία του παιδιού </a:t>
            </a:r>
            <a:r>
              <a:rPr lang="el-GR" sz="3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τους</a:t>
            </a:r>
          </a:p>
          <a:p>
            <a:pPr lvl="0">
              <a:lnSpc>
                <a:spcPct val="120000"/>
              </a:lnSpc>
            </a:pPr>
            <a:endParaRPr lang="el-GR" sz="42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5939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980728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Δράσεις: </a:t>
            </a:r>
            <a:r>
              <a:rPr lang="el-GR" sz="3200" b="1" dirty="0"/>
              <a:t>Γονείς παιδιού που </a:t>
            </a:r>
            <a:r>
              <a:rPr lang="el-GR" sz="3200" b="1" dirty="0" smtClean="0"/>
              <a:t>εκφοβίζει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9145016" cy="6264696"/>
          </a:xfrm>
        </p:spPr>
        <p:txBody>
          <a:bodyPr>
            <a:normAutofit fontScale="55000" lnSpcReduction="20000"/>
          </a:bodyPr>
          <a:lstStyle/>
          <a:p>
            <a:pPr lvl="0">
              <a:lnSpc>
                <a:spcPct val="120000"/>
              </a:lnSpc>
            </a:pPr>
            <a:r>
              <a:rPr lang="el-GR" sz="4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συνεργαστούν </a:t>
            </a:r>
            <a:r>
              <a:rPr lang="el-GR" sz="4200" dirty="0"/>
              <a:t>με τον </a:t>
            </a:r>
            <a:r>
              <a:rPr lang="el-GR" sz="4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Διευθυντή και τον δάσκαλο </a:t>
            </a:r>
            <a:r>
              <a:rPr lang="el-GR" sz="4200" dirty="0"/>
              <a:t>του παιδιού </a:t>
            </a:r>
            <a:r>
              <a:rPr lang="el-GR" sz="4200" dirty="0" smtClean="0"/>
              <a:t>τους </a:t>
            </a:r>
            <a:r>
              <a:rPr lang="el-GR" sz="4200" dirty="0"/>
              <a:t>για την </a:t>
            </a:r>
            <a:endParaRPr lang="el-GR" sz="4200" dirty="0" smtClean="0"/>
          </a:p>
          <a:p>
            <a:pPr lvl="1">
              <a:lnSpc>
                <a:spcPct val="120000"/>
              </a:lnSpc>
            </a:pPr>
            <a:r>
              <a:rPr lang="el-GR" sz="3400" b="1" dirty="0" smtClean="0"/>
              <a:t>εφαρμογή </a:t>
            </a:r>
            <a:r>
              <a:rPr lang="el-GR" sz="3400" b="1" dirty="0"/>
              <a:t>των </a:t>
            </a:r>
            <a:r>
              <a:rPr lang="el-GR" sz="3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ΚΑΝΟΝΩΝ</a:t>
            </a:r>
          </a:p>
          <a:p>
            <a:pPr lvl="1">
              <a:lnSpc>
                <a:spcPct val="120000"/>
              </a:lnSpc>
            </a:pPr>
            <a:r>
              <a:rPr lang="el-GR" sz="3400" b="1" dirty="0" smtClean="0"/>
              <a:t>των </a:t>
            </a:r>
            <a:r>
              <a:rPr lang="el-GR" sz="3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ΣΥΝΕΠΕΙΩΝ </a:t>
            </a:r>
          </a:p>
          <a:p>
            <a:pPr lvl="1">
              <a:lnSpc>
                <a:spcPct val="120000"/>
              </a:lnSpc>
            </a:pPr>
            <a:r>
              <a:rPr lang="el-GR" sz="3400" b="1" dirty="0" smtClean="0"/>
              <a:t>και </a:t>
            </a:r>
            <a:r>
              <a:rPr lang="el-GR" sz="3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ΤΗΝ ΠΡΟΛΗΨΗ </a:t>
            </a:r>
            <a:r>
              <a:rPr lang="el-GR" sz="3400" b="1" dirty="0" smtClean="0"/>
              <a:t>τέτοιων συμπεριφορών</a:t>
            </a:r>
          </a:p>
          <a:p>
            <a:pPr lvl="0">
              <a:lnSpc>
                <a:spcPct val="120000"/>
              </a:lnSpc>
            </a:pPr>
            <a:endParaRPr lang="el-GR" sz="1800" dirty="0"/>
          </a:p>
          <a:p>
            <a:pPr lvl="0">
              <a:lnSpc>
                <a:spcPct val="120000"/>
              </a:lnSpc>
            </a:pPr>
            <a:r>
              <a:rPr lang="el-GR" sz="4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παρακολουθούν </a:t>
            </a:r>
          </a:p>
          <a:p>
            <a:pPr lvl="1">
              <a:lnSpc>
                <a:spcPct val="120000"/>
              </a:lnSpc>
            </a:pPr>
            <a:r>
              <a:rPr lang="el-GR" sz="3800" dirty="0" smtClean="0"/>
              <a:t>την </a:t>
            </a:r>
            <a:r>
              <a:rPr lang="el-GR" sz="3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εξέλιξη της κατάστασης </a:t>
            </a:r>
            <a:endParaRPr lang="el-GR" sz="3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20000"/>
              </a:lnSpc>
            </a:pPr>
            <a:r>
              <a:rPr lang="el-GR" sz="3800" dirty="0" smtClean="0"/>
              <a:t>και </a:t>
            </a:r>
            <a:r>
              <a:rPr lang="el-G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συνεργαστούν </a:t>
            </a:r>
            <a:r>
              <a:rPr lang="el-GR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στενά</a:t>
            </a:r>
            <a:r>
              <a:rPr lang="el-GR" sz="3800" dirty="0"/>
              <a:t> με το σχολείο. </a:t>
            </a:r>
            <a:endParaRPr lang="el-GR" sz="3800" dirty="0" smtClean="0"/>
          </a:p>
          <a:p>
            <a:pPr lvl="0">
              <a:lnSpc>
                <a:spcPct val="120000"/>
              </a:lnSpc>
            </a:pPr>
            <a:endParaRPr lang="el-GR" sz="1800" dirty="0"/>
          </a:p>
          <a:p>
            <a:pPr lvl="0">
              <a:lnSpc>
                <a:spcPct val="120000"/>
              </a:lnSpc>
            </a:pPr>
            <a:r>
              <a:rPr lang="el-GR" sz="4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παρατηρούν </a:t>
            </a:r>
            <a:r>
              <a:rPr lang="el-GR" sz="4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 </a:t>
            </a:r>
            <a:endParaRPr lang="el-GR" sz="42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20000"/>
              </a:lnSpc>
            </a:pPr>
            <a:r>
              <a:rPr lang="el-GR" sz="3800" dirty="0" smtClean="0"/>
              <a:t>το </a:t>
            </a:r>
            <a:r>
              <a:rPr lang="el-GR" sz="3800" dirty="0"/>
              <a:t>παιδί </a:t>
            </a:r>
            <a:r>
              <a:rPr lang="el-GR" sz="3800" dirty="0" smtClean="0"/>
              <a:t>τους </a:t>
            </a:r>
            <a:r>
              <a:rPr lang="el-GR" sz="3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εμπλέκεται συχνά σε </a:t>
            </a:r>
            <a:r>
              <a:rPr lang="el-GR" sz="3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καβγάδες</a:t>
            </a:r>
          </a:p>
          <a:p>
            <a:pPr lvl="1">
              <a:lnSpc>
                <a:spcPct val="120000"/>
              </a:lnSpc>
            </a:pPr>
            <a:r>
              <a:rPr lang="el-GR" sz="3800" dirty="0" smtClean="0"/>
              <a:t> </a:t>
            </a:r>
            <a:r>
              <a:rPr lang="el-GR" sz="3800" dirty="0"/>
              <a:t>ή εκδηλώνει </a:t>
            </a:r>
            <a:r>
              <a:rPr lang="el-GR" sz="3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εκφοβιστική συμπεριφορά </a:t>
            </a:r>
            <a:r>
              <a:rPr lang="el-GR" sz="3800" dirty="0" smtClean="0"/>
              <a:t>με </a:t>
            </a:r>
            <a:r>
              <a:rPr lang="el-GR" sz="3800" dirty="0"/>
              <a:t>τα </a:t>
            </a:r>
            <a:r>
              <a:rPr lang="el-GR" sz="3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παιδιά της γειτονιάς </a:t>
            </a:r>
            <a:r>
              <a:rPr lang="el-GR" sz="3800" dirty="0"/>
              <a:t>ή και </a:t>
            </a:r>
            <a:r>
              <a:rPr lang="el-GR" sz="3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 </a:t>
            </a:r>
            <a:r>
              <a:rPr lang="el-GR" sz="3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αυτούς </a:t>
            </a:r>
            <a:r>
              <a:rPr lang="el-GR" sz="3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 σπίτι. </a:t>
            </a:r>
            <a:endParaRPr lang="el-GR" sz="38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el-GR" sz="38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el-GR" sz="3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μιλήσουν </a:t>
            </a:r>
            <a:r>
              <a:rPr lang="el-GR" sz="3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γι’ αυτά </a:t>
            </a:r>
            <a:r>
              <a:rPr lang="el-GR" sz="3800" dirty="0"/>
              <a:t>στο Διευθυντή και το δάσκαλο της τάξης και </a:t>
            </a:r>
            <a:r>
              <a:rPr lang="el-GR" sz="3800" dirty="0" smtClean="0"/>
              <a:t>συνεργαστούν </a:t>
            </a:r>
            <a:r>
              <a:rPr lang="el-GR" sz="3800" dirty="0"/>
              <a:t>μαζί τους </a:t>
            </a:r>
            <a:r>
              <a:rPr lang="el-GR" sz="3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 να </a:t>
            </a:r>
            <a:r>
              <a:rPr lang="el-GR" sz="3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πάρουν </a:t>
            </a:r>
            <a:r>
              <a:rPr lang="el-GR" sz="3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βοήθεια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7308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l-GR" b="1" dirty="0"/>
              <a:t>Πως </a:t>
            </a:r>
            <a:r>
              <a:rPr lang="el-GR" b="1" dirty="0" smtClean="0"/>
              <a:t>αντιμετωπίζουν </a:t>
            </a:r>
            <a:r>
              <a:rPr lang="el-GR" b="1" dirty="0"/>
              <a:t>το περιστατικό </a:t>
            </a: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>οι γονείς που </a:t>
            </a:r>
            <a:r>
              <a:rPr lang="el-GR" b="1" dirty="0"/>
              <a:t>θα </a:t>
            </a:r>
            <a:r>
              <a:rPr lang="el-GR" b="1" dirty="0" smtClean="0"/>
              <a:t>γίνουν γνώστες</a:t>
            </a:r>
            <a:br>
              <a:rPr lang="el-GR" b="1" dirty="0" smtClean="0"/>
            </a:br>
            <a:r>
              <a:rPr lang="el-GR" b="1" dirty="0" smtClean="0"/>
              <a:t>κάποιου </a:t>
            </a:r>
            <a:r>
              <a:rPr lang="el-GR" b="1" dirty="0"/>
              <a:t>περιστατικού εκφοβισμού</a:t>
            </a:r>
            <a:endParaRPr lang="el-G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016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/>
          </a:bodyPr>
          <a:lstStyle/>
          <a:p>
            <a:r>
              <a:rPr lang="el-GR" sz="3600" b="1" dirty="0" smtClean="0"/>
              <a:t>Πως αντιμετωπίζουν το περιστατικό οι γονείς</a:t>
            </a:r>
            <a:endParaRPr lang="el-G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5373216"/>
          </a:xfrm>
        </p:spPr>
        <p:txBody>
          <a:bodyPr>
            <a:normAutofit/>
          </a:bodyPr>
          <a:lstStyle/>
          <a:p>
            <a:pPr lvl="0"/>
            <a:r>
              <a:rPr lang="el-GR" sz="2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παρέχουν </a:t>
            </a:r>
            <a:r>
              <a:rPr lang="el-GR" sz="2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υποστήριξη στο παιδί </a:t>
            </a:r>
            <a:r>
              <a:rPr lang="el-GR" sz="2200" dirty="0"/>
              <a:t>που </a:t>
            </a:r>
            <a:r>
              <a:rPr lang="el-GR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έχει </a:t>
            </a:r>
            <a:r>
              <a:rPr lang="el-GR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δεχθεί εκφοβισμό.</a:t>
            </a:r>
          </a:p>
          <a:p>
            <a:pPr lvl="0"/>
            <a:endParaRPr lang="el-GR" sz="2200" dirty="0" smtClean="0"/>
          </a:p>
          <a:p>
            <a:pPr lvl="0"/>
            <a:r>
              <a:rPr lang="el-GR" sz="2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</a:t>
            </a:r>
            <a:r>
              <a:rPr lang="el-GR" sz="2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 διαβεβαιώσουν </a:t>
            </a:r>
            <a:r>
              <a:rPr lang="el-GR" sz="2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παιδί </a:t>
            </a:r>
            <a:r>
              <a:rPr lang="el-GR" sz="2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ότι</a:t>
            </a:r>
          </a:p>
          <a:p>
            <a:pPr lvl="1"/>
            <a:r>
              <a:rPr lang="el-GR" sz="2200" dirty="0" smtClean="0"/>
              <a:t> </a:t>
            </a:r>
            <a:r>
              <a:rPr lang="el-GR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αξίζει να γίνεται θύμα </a:t>
            </a:r>
            <a:r>
              <a:rPr lang="el-GR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εκφοβισμού</a:t>
            </a:r>
          </a:p>
          <a:p>
            <a:pPr lvl="1"/>
            <a:r>
              <a:rPr lang="el-GR" sz="2200" dirty="0" smtClean="0"/>
              <a:t> και ότι </a:t>
            </a:r>
            <a:r>
              <a:rPr lang="el-GR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</a:t>
            </a:r>
            <a:r>
              <a:rPr lang="el-GR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πρόβλημα </a:t>
            </a:r>
            <a:r>
              <a:rPr lang="el-GR" sz="2200" dirty="0"/>
              <a:t>που δημιουργήθηκε </a:t>
            </a:r>
            <a:r>
              <a:rPr lang="el-GR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ήταν δικό του λάθος</a:t>
            </a:r>
            <a:r>
              <a:rPr lang="el-GR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0"/>
            <a:endParaRPr lang="el-GR" sz="2200" dirty="0" smtClean="0"/>
          </a:p>
          <a:p>
            <a:pPr lvl="0"/>
            <a:r>
              <a:rPr lang="el-GR" sz="2200" dirty="0" smtClean="0">
                <a:solidFill>
                  <a:srgbClr val="FF0000"/>
                </a:solidFill>
              </a:rPr>
              <a:t> </a:t>
            </a:r>
            <a:r>
              <a:rPr lang="el-GR" sz="2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</a:t>
            </a:r>
            <a:r>
              <a:rPr lang="el-GR" sz="2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 διαβεβαιώσουν </a:t>
            </a:r>
            <a:r>
              <a:rPr lang="el-GR" sz="2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</a:t>
            </a:r>
            <a:r>
              <a:rPr lang="el-GR" sz="2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παιδί</a:t>
            </a:r>
          </a:p>
          <a:p>
            <a:pPr lvl="1"/>
            <a:r>
              <a:rPr lang="el-GR" sz="2200" dirty="0" smtClean="0"/>
              <a:t> </a:t>
            </a:r>
            <a:r>
              <a:rPr lang="el-GR" sz="2200" dirty="0"/>
              <a:t>ότι </a:t>
            </a:r>
            <a:r>
              <a:rPr lang="el-GR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έπραξε πολύ σωστά </a:t>
            </a:r>
            <a:r>
              <a:rPr lang="el-GR" sz="2200" dirty="0"/>
              <a:t>που ανέφερε το πρόβλημα.</a:t>
            </a:r>
          </a:p>
          <a:p>
            <a:pPr lvl="0"/>
            <a:endParaRPr lang="el-GR" sz="2200" dirty="0"/>
          </a:p>
          <a:p>
            <a:pPr lvl="0"/>
            <a:r>
              <a:rPr lang="el-GR" sz="2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</a:t>
            </a:r>
            <a:r>
              <a:rPr lang="el-GR" sz="2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 προσπαθήσουν </a:t>
            </a:r>
            <a:r>
              <a:rPr lang="el-GR" sz="2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εξακριβώσει το μέγεθος </a:t>
            </a:r>
            <a:r>
              <a:rPr lang="el-GR" sz="2200" dirty="0"/>
              <a:t>του προβλήματος.</a:t>
            </a:r>
          </a:p>
          <a:p>
            <a:pPr lvl="0"/>
            <a:endParaRPr lang="el-GR" sz="2200" dirty="0"/>
          </a:p>
          <a:p>
            <a:pPr lvl="0"/>
            <a:r>
              <a:rPr lang="el-GR" sz="2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</a:t>
            </a:r>
            <a:r>
              <a:rPr lang="el-GR" sz="2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 εξασφαλίσουν </a:t>
            </a:r>
            <a:r>
              <a:rPr lang="el-GR" sz="2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ότι το παιδί νιώθει ασφαλές.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072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1008112"/>
          </a:xfrm>
        </p:spPr>
        <p:txBody>
          <a:bodyPr>
            <a:noAutofit/>
          </a:bodyPr>
          <a:lstStyle/>
          <a:p>
            <a:r>
              <a:rPr lang="el-GR" sz="3600" b="1" dirty="0"/>
              <a:t>Πως αντιμετωπίζουν το περιστατικό οι </a:t>
            </a:r>
            <a:r>
              <a:rPr lang="el-GR" sz="3600" b="1" dirty="0" smtClean="0"/>
              <a:t>γονείς</a:t>
            </a:r>
            <a:endParaRPr lang="el-G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</a:pPr>
            <a:r>
              <a:rPr lang="el-GR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</a:t>
            </a:r>
            <a:r>
              <a:rPr lang="el-GR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 ζητήσουν </a:t>
            </a:r>
            <a:r>
              <a:rPr lang="el-GR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από το παιδί </a:t>
            </a:r>
            <a:endParaRPr lang="el-GR" sz="28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20000"/>
              </a:lnSpc>
            </a:pPr>
            <a:r>
              <a:rPr lang="el-GR" sz="2600" dirty="0" smtClean="0"/>
              <a:t>να </a:t>
            </a:r>
            <a:r>
              <a:rPr lang="el-GR" sz="2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αναφέρει αμέσως κάθε άλλο περιστατικό.</a:t>
            </a:r>
          </a:p>
          <a:p>
            <a:pPr lvl="0"/>
            <a:endParaRPr lang="el-GR" sz="1100" dirty="0"/>
          </a:p>
          <a:p>
            <a:pPr lvl="0">
              <a:lnSpc>
                <a:spcPct val="120000"/>
              </a:lnSpc>
            </a:pPr>
            <a:r>
              <a:rPr lang="el-GR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</a:t>
            </a:r>
            <a:r>
              <a:rPr lang="el-GR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 επιβεβαιώσουν</a:t>
            </a:r>
          </a:p>
          <a:p>
            <a:pPr lvl="1">
              <a:lnSpc>
                <a:spcPct val="120000"/>
              </a:lnSpc>
            </a:pPr>
            <a:r>
              <a:rPr lang="el-GR" sz="2600" dirty="0" smtClean="0"/>
              <a:t>ότι </a:t>
            </a:r>
            <a:r>
              <a:rPr lang="el-GR" sz="2600" dirty="0"/>
              <a:t>ο εκφοβισμός </a:t>
            </a:r>
            <a:r>
              <a:rPr lang="el-GR" sz="2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μπορεί να διακοπεί </a:t>
            </a:r>
            <a:endParaRPr lang="el-GR" sz="2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20000"/>
              </a:lnSpc>
            </a:pPr>
            <a:r>
              <a:rPr lang="el-GR" sz="2600" dirty="0" smtClean="0"/>
              <a:t>και </a:t>
            </a:r>
            <a:r>
              <a:rPr lang="el-GR" sz="2600" dirty="0"/>
              <a:t>ότι το σχολείο </a:t>
            </a:r>
            <a:r>
              <a:rPr lang="el-GR" sz="2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θα κάνει ότι είναι απαραίτητο </a:t>
            </a:r>
            <a:r>
              <a:rPr lang="el-GR" sz="2600" dirty="0"/>
              <a:t>για να το επιτύχει.</a:t>
            </a:r>
          </a:p>
          <a:p>
            <a:endParaRPr lang="el-GR" sz="1100" b="1" dirty="0"/>
          </a:p>
        </p:txBody>
      </p:sp>
    </p:spTree>
    <p:extLst>
      <p:ext uri="{BB962C8B-B14F-4D97-AF65-F5344CB8AC3E}">
        <p14:creationId xmlns:p14="http://schemas.microsoft.com/office/powerpoint/2010/main" val="76196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Υπευθυνότητες : Οι γονείς 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616624"/>
          </a:xfrm>
        </p:spPr>
        <p:txBody>
          <a:bodyPr>
            <a:normAutofit fontScale="85000" lnSpcReduction="20000"/>
          </a:bodyPr>
          <a:lstStyle/>
          <a:p>
            <a:r>
              <a:rPr lang="el-G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γονείς πρέπει να:</a:t>
            </a:r>
          </a:p>
          <a:p>
            <a:pPr lvl="1">
              <a:lnSpc>
                <a:spcPct val="150000"/>
              </a:lnSpc>
            </a:pP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Υποστηρίζουν τις διαδικασίες καταστολής </a:t>
            </a:r>
            <a:r>
              <a:rPr lang="el-GR" dirty="0"/>
              <a:t>των περιστατικών εκφοβισμού</a:t>
            </a:r>
            <a:r>
              <a:rPr lang="el-GR" dirty="0" smtClean="0"/>
              <a:t>.</a:t>
            </a:r>
          </a:p>
          <a:p>
            <a:pPr lvl="1">
              <a:lnSpc>
                <a:spcPct val="150000"/>
              </a:lnSpc>
            </a:pPr>
            <a:endParaRPr lang="el-GR" sz="1300" dirty="0"/>
          </a:p>
          <a:p>
            <a:pPr lvl="1">
              <a:lnSpc>
                <a:spcPct val="150000"/>
              </a:lnSpc>
            </a:pP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Συζητούν με τον/την εκπαιδευτικό</a:t>
            </a:r>
            <a:r>
              <a:rPr lang="el-GR" b="1" dirty="0"/>
              <a:t> </a:t>
            </a:r>
            <a:r>
              <a:rPr lang="el-GR" dirty="0"/>
              <a:t>της τάξης τις </a:t>
            </a:r>
            <a:r>
              <a:rPr lang="el-GR" b="1" dirty="0"/>
              <a:t>πιθανές ανησυχίες </a:t>
            </a:r>
            <a:r>
              <a:rPr lang="el-GR" dirty="0"/>
              <a:t>τους </a:t>
            </a:r>
            <a:r>
              <a:rPr lang="el-GR" dirty="0" smtClean="0"/>
              <a:t>για την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προβληματική συμπεριφορά του παιδιού τους</a:t>
            </a:r>
            <a:r>
              <a:rPr lang="el-GR" dirty="0"/>
              <a:t> είτε γιατί μπορεί να είναι</a:t>
            </a:r>
          </a:p>
          <a:p>
            <a:pPr lvl="2">
              <a:lnSpc>
                <a:spcPct val="150000"/>
              </a:lnSpc>
            </a:pPr>
            <a:r>
              <a:rPr lang="el-GR" dirty="0"/>
              <a:t>θύμα </a:t>
            </a:r>
            <a:endParaRPr lang="el-GR" dirty="0" smtClean="0"/>
          </a:p>
          <a:p>
            <a:pPr lvl="2">
              <a:lnSpc>
                <a:spcPct val="150000"/>
              </a:lnSpc>
            </a:pPr>
            <a:r>
              <a:rPr lang="el-GR" dirty="0" smtClean="0"/>
              <a:t>ή </a:t>
            </a:r>
            <a:r>
              <a:rPr lang="el-GR" dirty="0"/>
              <a:t>γιατί εκδηλώνει άσχημη συμπεριφορά</a:t>
            </a:r>
            <a:r>
              <a:rPr lang="el-GR" dirty="0" smtClean="0"/>
              <a:t>.</a:t>
            </a:r>
          </a:p>
          <a:p>
            <a:pPr lvl="2">
              <a:lnSpc>
                <a:spcPct val="150000"/>
              </a:lnSpc>
            </a:pPr>
            <a:endParaRPr lang="el-GR" sz="1200" dirty="0"/>
          </a:p>
          <a:p>
            <a:pPr lvl="1">
              <a:lnSpc>
                <a:spcPct val="150000"/>
              </a:lnSpc>
            </a:pPr>
            <a:r>
              <a:rPr lang="el-GR" b="1" dirty="0"/>
              <a:t>Βοηθούν στη δημιουργία και στήριξη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αποδεκτής συμπεριφοράς </a:t>
            </a:r>
            <a:r>
              <a:rPr lang="el-GR" b="1" u="sng" dirty="0"/>
              <a:t>έξω από </a:t>
            </a:r>
            <a:r>
              <a:rPr lang="el-GR" b="1" u="sng" dirty="0" smtClean="0"/>
              <a:t>το σχολείο</a:t>
            </a:r>
            <a:r>
              <a:rPr lang="el-GR" b="1" u="sng" dirty="0"/>
              <a:t>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1873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l-GR" sz="8800" b="1" dirty="0"/>
              <a:t>Περίληψη </a:t>
            </a:r>
            <a:br>
              <a:rPr lang="el-GR" sz="8800" b="1" dirty="0"/>
            </a:br>
            <a:endParaRPr lang="el-GR" sz="8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2371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899</TotalTime>
  <Words>5137</Words>
  <Application>Microsoft Office PowerPoint</Application>
  <PresentationFormat>On-screen Show (4:3)</PresentationFormat>
  <Paragraphs>955</Paragraphs>
  <Slides>117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117</vt:i4>
      </vt:variant>
    </vt:vector>
  </HeadingPairs>
  <TitlesOfParts>
    <vt:vector size="118" baseType="lpstr">
      <vt:lpstr>Office Theme</vt:lpstr>
      <vt:lpstr> Τεχνικές Ενδυνάμωσης  των Γονέων Σχετικά με τον  Σχολικό Εκφοβισμό  Χριστιάνα Δίπλη Εγγεγραμμένη Εκπαιδευτική / Σχολική Ψυχολόγος (Αρ. εγγρ. 480) Συστημική Ψυχοθεραπεύτρια Παιδιών- Εφήβων- Ενηλίκων  Λευκωσία – Λάρνακα - Αμμόχωστο   </vt:lpstr>
      <vt:lpstr>Περιεχόμενα</vt:lpstr>
      <vt:lpstr>Περιεχόμενα</vt:lpstr>
      <vt:lpstr>Περιεχόμενα</vt:lpstr>
      <vt:lpstr>Περιεχόμενα</vt:lpstr>
      <vt:lpstr>Περιεχόμενα</vt:lpstr>
      <vt:lpstr>Απατηλά Απλό και Εύκολο</vt:lpstr>
      <vt:lpstr>Προσέγγιση Εστιασμένη στη Λύση “Solution Focus Approach”</vt:lpstr>
      <vt:lpstr> Οι «αντιδράσεις» των παιδιών  είναι «συμπτωματικές»,   λειτουργούν σαν «πυξίδα»,  είναι παραπλανητικές  και δεν έχουν καμία σχέση με την «αιτία» </vt:lpstr>
      <vt:lpstr>Σχολικός εκφοβισμός </vt:lpstr>
      <vt:lpstr>Σχολικός εκφοβισμός</vt:lpstr>
      <vt:lpstr>Σχολικός εκφοβισμός - Ορισμός</vt:lpstr>
      <vt:lpstr>Μπορεί να περιλαμβάνει </vt:lpstr>
      <vt:lpstr> Μπορεί να περιλαμβάνει </vt:lpstr>
      <vt:lpstr>Μπορεί να περιλαμβάνει </vt:lpstr>
      <vt:lpstr>Μπορεί να περιλαμβάνει </vt:lpstr>
      <vt:lpstr>Μπορεί να περιλαμβάνει </vt:lpstr>
      <vt:lpstr>Ανακτήθηκε από Limber &amp; Olweus (2013). </vt:lpstr>
      <vt:lpstr>Bullying ή Πείραγμα</vt:lpstr>
      <vt:lpstr>Τι είναι Σχολικός Εκφοβισμός και   τι δεν είναι Σχολικός Εκφοβισμός. </vt:lpstr>
      <vt:lpstr>Τι είναι Σχολικός Εκφοβισμός  και  τι δεν είναι Σχολικός Εκφοβισμός. </vt:lpstr>
      <vt:lpstr>Το παιδί που βιώνει εκφοβισμό – Προφίλ ΘΥΜΑΤΟΣ </vt:lpstr>
      <vt:lpstr> Το παιδί που βιώνει εκφοβισμό – Προφίλ Στο σημείο αυτό θα αναφερθεί ότι τα παιδιά που βιώνουν εκφοβισμό παρουσιάζουν: </vt:lpstr>
      <vt:lpstr>Ενδείξεις και συμπτώματα </vt:lpstr>
      <vt:lpstr>Ενδείξεις και συμπτώματα </vt:lpstr>
      <vt:lpstr>Ως αποτέλεσμα το παιδί που εκφοβίζεται</vt:lpstr>
      <vt:lpstr>Γιατί τις περισσότερες φορές  τα παιδιά που βιώνουν εκφοβισμό δεν το λένε σε κανένα;  </vt:lpstr>
      <vt:lpstr>Τις περισσότερες φορές τα παιδιά που βιώνουν εκφοβισμό ΔΕΝ το λένε σε κανένα γιατί: </vt:lpstr>
      <vt:lpstr>Τις περισσότερες φορές τα παιδιά που βιώνουν εκφοβισμό ΔΕΝ το λένε σε κανένα γιατί:</vt:lpstr>
      <vt:lpstr>Τις περισσότερες φορές τα παιδιά που βιώνουν εκφοβισμό ΔΕΝ το λένε σε κανένα γιατί: </vt:lpstr>
      <vt:lpstr>Τι μπορείς να κάνει το παιδί  για να μη το εκφοβίζουν</vt:lpstr>
      <vt:lpstr>Τι μπορείς να κάνει το παιδί για να μη το εκφοβίζουν:  </vt:lpstr>
      <vt:lpstr>Τι μπορείς να κάνει το παιδί για να μη το εκφοβίζουν:</vt:lpstr>
      <vt:lpstr>Το παιδί να θυμάται  πως ο δράστης έχει το πρόβλημα,  όχι αυτό!  </vt:lpstr>
      <vt:lpstr>Το παιδί να θυμάται πως ο δράστης έχει το πρόβλημα,  ΟΧΙ αυτό! </vt:lpstr>
      <vt:lpstr>Το παιδί να θυμάται πως ο δράστης έχει το πρόβλημα,  ΟΧΙ αυτό! </vt:lpstr>
      <vt:lpstr>Το παιδί να θυμάται πως ο δράστης έχει το πρόβλημα,  ΟΧΙ αυτό! </vt:lpstr>
      <vt:lpstr>Δεν απαντάμε ποτέ στη βία με βία!</vt:lpstr>
      <vt:lpstr>Δεν απαντάμε ποτέ στη βία με βία!</vt:lpstr>
      <vt:lpstr>Δεν απαντάμε ποτέ στη βία με βία!</vt:lpstr>
      <vt:lpstr>Δεν απαντάμε ποτέ στη βία με βία!</vt:lpstr>
      <vt:lpstr>Πως μπορεί το παιδί να αντιμετωπίσει τον εκφοβισμό δυναμικά  </vt:lpstr>
      <vt:lpstr>Πως μπορεί το παιδί να αντιμετωπίσει τον εκφοβισμό δυναμικά  </vt:lpstr>
      <vt:lpstr>Πως μπορεί το παιδί να αντιμετωπίσει τον εκφοβισμό δυναμικά</vt:lpstr>
      <vt:lpstr>Το παιδί που εκφοβίζει  Προφίλ ΘΥΤΗ </vt:lpstr>
      <vt:lpstr>Το παιδί που εκφοβίζει - Προφίλ </vt:lpstr>
      <vt:lpstr>Πιθανές συνέπειες</vt:lpstr>
      <vt:lpstr>Πιθανές συνέπειες</vt:lpstr>
      <vt:lpstr>Στήριξη Παιδιού που εκφοβίζει</vt:lpstr>
      <vt:lpstr>Στήριξη Παιδιού που εκφοβίζει </vt:lpstr>
      <vt:lpstr>Στήριξη Παιδιού που εκφοβίζει </vt:lpstr>
      <vt:lpstr>Στήριξη Παιδιού που εκφοβίζει </vt:lpstr>
      <vt:lpstr>Τι λέμε  στο παιδί  που εκφοβίζει άλλα παιδιά</vt:lpstr>
      <vt:lpstr>Τι λέμε  στο παιδί που εκφοβίζει άλλα παιδιά  </vt:lpstr>
      <vt:lpstr>Τι λέμε στο παιδί που εκφοβίζει άλλα παιδιά  </vt:lpstr>
      <vt:lpstr>Τι λέμε στο παιδί που εκφοβίζει άλλα παιδιά  </vt:lpstr>
      <vt:lpstr>Τι μπορεί να κάνει για να ελέγξει το θυμό του:  </vt:lpstr>
      <vt:lpstr>Οι γονείς  του παιδιού που εκφοβίζει</vt:lpstr>
      <vt:lpstr>Οι γονείς του παιδιού που εκφοβίζει </vt:lpstr>
      <vt:lpstr>Οι γονείς του παιδιού που εκφοβίζει </vt:lpstr>
      <vt:lpstr>Συμβουλές στους γονείς του παιδιού που εκφοβίζει </vt:lpstr>
      <vt:lpstr>Συμβουλές στους γονείς του παιδιού που εκφοβίζει </vt:lpstr>
      <vt:lpstr>Τι να κάνουν οι γονείς που το παιδί τους βιώνει εκφοβισμό  </vt:lpstr>
      <vt:lpstr>Τι να κάνουν οι γονείς που το παιδί τους βιώνει εκφοβισμό  </vt:lpstr>
      <vt:lpstr>Τι να κάνουν οι γονείς που το παιδί τους βιώνει εκφοβισμό</vt:lpstr>
      <vt:lpstr>Τι να κάνουν οι γονείς που το παιδί τους  βιώνει εκφοβισμό</vt:lpstr>
      <vt:lpstr>Τι να κάνουν οι γονείς που το παιδί τους βιώνει εκφοβισμό</vt:lpstr>
      <vt:lpstr>PowerPoint Presentation</vt:lpstr>
      <vt:lpstr>PowerPoint Presentation</vt:lpstr>
      <vt:lpstr>Η κοινωνία</vt:lpstr>
      <vt:lpstr>Τα Μέσα Μαζικής Ενημέρωσης και  Η οικογένεια </vt:lpstr>
      <vt:lpstr>Η οικογένεια </vt:lpstr>
      <vt:lpstr>Η οικογένεια </vt:lpstr>
      <vt:lpstr>PowerPoint Presentation</vt:lpstr>
      <vt:lpstr>Ο ρόλος των παιδιών θεατών </vt:lpstr>
      <vt:lpstr>Ο ρόλος των παιδιών θεατών </vt:lpstr>
      <vt:lpstr>Ο ρόλος των παιδιών θεατών</vt:lpstr>
      <vt:lpstr>Πως νιώθουν τα παιδιά-παρατηρητές:</vt:lpstr>
      <vt:lpstr>Πώς  μπορούν τα παιδιά-παρατηρητές να σταματήσουν τον εκφοβισμό στο σχολείο τους</vt:lpstr>
      <vt:lpstr>Πώς  μπορούν τα παιδιά-παρατηρητές να σταματήσουν τον εκφοβισμό στο σχολείο τους</vt:lpstr>
      <vt:lpstr>Πώς  μπορούν τα παιδιά-παρατηρητές να σταματήσουν τον εκφοβισμό στο σχολείο τους</vt:lpstr>
      <vt:lpstr>Πώς  μπορούν τα παιδιά-παρατηρητές να σταματήσουν τον εκφοβισμό στο σχολείο τους</vt:lpstr>
      <vt:lpstr>Πώς  μπορούν τα παιδιά-παρατηρητές να σταματήσουν τον εκφοβισμό στο σχολείο τους</vt:lpstr>
      <vt:lpstr>PowerPoint Presentation</vt:lpstr>
      <vt:lpstr>Τρόποι Πρόληψης και Αντιμετώπισης</vt:lpstr>
      <vt:lpstr> Τρόποι πρόληψης και αντιμετώπισης </vt:lpstr>
      <vt:lpstr>Τρόποι πρόληψης και αντιμετώπισης</vt:lpstr>
      <vt:lpstr>Αντιμετώπιση του σχολικού εκφοβισμού</vt:lpstr>
      <vt:lpstr>Άμεσες Δράσεις </vt:lpstr>
      <vt:lpstr>Δράσεις  Παιδιά και Γονείς</vt:lpstr>
      <vt:lpstr>Δράσεις: παιδιά και γονείς</vt:lpstr>
      <vt:lpstr>Δράσεις   Γονείς παιδιού που εκφοβίζεται</vt:lpstr>
      <vt:lpstr>Δράσεις: Γονείς παιδιού που εκφοβίζεται </vt:lpstr>
      <vt:lpstr>Δράσεις: Γονείς παιδιού που εκφοβίζει</vt:lpstr>
      <vt:lpstr>Πως αντιμετωπίζουν το περιστατικό  οι γονείς που θα γίνουν γνώστες κάποιου περιστατικού εκφοβισμού</vt:lpstr>
      <vt:lpstr>Πως αντιμετωπίζουν το περιστατικό οι γονείς</vt:lpstr>
      <vt:lpstr>Πως αντιμετωπίζουν το περιστατικό οι γονείς</vt:lpstr>
      <vt:lpstr>Υπευθυνότητες : Οι γονείς  </vt:lpstr>
      <vt:lpstr>Περίληψη  </vt:lpstr>
      <vt:lpstr> Περίληψη  </vt:lpstr>
      <vt:lpstr>Περίληψη  </vt:lpstr>
      <vt:lpstr>Περίληψη  </vt:lpstr>
      <vt:lpstr>PowerPoint Presentation</vt:lpstr>
      <vt:lpstr> Συμπέρασμα </vt:lpstr>
      <vt:lpstr> Οι αντιδράσεις των παιδιών  είναι συμπτωματικές,   λειτουργούν σαν πυξίδα,  είναι παραπλανητικές  και δεν έχουν καμία σχέση με την αιτία </vt:lpstr>
      <vt:lpstr>PowerPoint Presentation</vt:lpstr>
      <vt:lpstr>PowerPoint Presentation</vt:lpstr>
      <vt:lpstr>     Εκφοβισμός                             Ταλαιπωρημένες                                                                  Ψυχές </vt:lpstr>
      <vt:lpstr>PowerPoint Presentation</vt:lpstr>
      <vt:lpstr>PowerPoint Presentation</vt:lpstr>
      <vt:lpstr>Ευχαριστίες </vt:lpstr>
      <vt:lpstr>PowerPoint Presentation</vt:lpstr>
      <vt:lpstr>PowerPoint Presentation</vt:lpstr>
      <vt:lpstr>Ενδεικτική Βιβλιογραφία </vt:lpstr>
      <vt:lpstr>Ενδεικτική Βιβλιογραφία</vt:lpstr>
      <vt:lpstr>Ενδεικτική Βιβλιογραφία </vt:lpstr>
      <vt:lpstr>Ενδεικτική Βιβλιογραφία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Σχεδιασμός στρατηγικών  και δράσεων αντιμετώπισης  του εκφοβισμού σε μαθητικούς πληθυσμούς</dc:title>
  <dc:creator>EFMAG</dc:creator>
  <cp:lastModifiedBy>Windows User</cp:lastModifiedBy>
  <cp:revision>315</cp:revision>
  <dcterms:created xsi:type="dcterms:W3CDTF">2013-01-16T11:53:15Z</dcterms:created>
  <dcterms:modified xsi:type="dcterms:W3CDTF">2023-11-12T17:37:40Z</dcterms:modified>
</cp:coreProperties>
</file>